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326" r:id="rId2"/>
    <p:sldId id="277" r:id="rId3"/>
    <p:sldId id="257" r:id="rId4"/>
    <p:sldId id="256" r:id="rId5"/>
    <p:sldId id="363" r:id="rId6"/>
    <p:sldId id="285" r:id="rId7"/>
    <p:sldId id="328" r:id="rId8"/>
    <p:sldId id="342" r:id="rId9"/>
    <p:sldId id="312" r:id="rId10"/>
    <p:sldId id="369" r:id="rId11"/>
    <p:sldId id="262" r:id="rId12"/>
    <p:sldId id="286" r:id="rId13"/>
    <p:sldId id="287" r:id="rId14"/>
    <p:sldId id="343" r:id="rId15"/>
    <p:sldId id="344" r:id="rId16"/>
    <p:sldId id="345" r:id="rId17"/>
    <p:sldId id="346" r:id="rId18"/>
    <p:sldId id="347" r:id="rId19"/>
    <p:sldId id="349" r:id="rId20"/>
    <p:sldId id="374" r:id="rId21"/>
    <p:sldId id="367" r:id="rId22"/>
    <p:sldId id="365" r:id="rId23"/>
    <p:sldId id="351" r:id="rId24"/>
    <p:sldId id="352" r:id="rId25"/>
    <p:sldId id="354" r:id="rId26"/>
    <p:sldId id="355" r:id="rId27"/>
    <p:sldId id="356" r:id="rId28"/>
    <p:sldId id="357" r:id="rId29"/>
    <p:sldId id="376" r:id="rId30"/>
    <p:sldId id="358" r:id="rId31"/>
    <p:sldId id="359" r:id="rId32"/>
    <p:sldId id="360" r:id="rId33"/>
    <p:sldId id="361" r:id="rId34"/>
    <p:sldId id="331" r:id="rId35"/>
    <p:sldId id="332" r:id="rId36"/>
    <p:sldId id="335" r:id="rId37"/>
    <p:sldId id="334" r:id="rId38"/>
    <p:sldId id="336" r:id="rId39"/>
    <p:sldId id="378" r:id="rId40"/>
    <p:sldId id="337" r:id="rId41"/>
    <p:sldId id="338" r:id="rId42"/>
    <p:sldId id="372" r:id="rId43"/>
    <p:sldId id="339" r:id="rId44"/>
    <p:sldId id="340" r:id="rId45"/>
    <p:sldId id="341" r:id="rId46"/>
    <p:sldId id="271" r:id="rId47"/>
    <p:sldId id="270" r:id="rId48"/>
    <p:sldId id="272" r:id="rId49"/>
    <p:sldId id="273" r:id="rId50"/>
    <p:sldId id="258" r:id="rId51"/>
    <p:sldId id="260" r:id="rId52"/>
    <p:sldId id="261" r:id="rId53"/>
    <p:sldId id="263" r:id="rId54"/>
    <p:sldId id="264" r:id="rId55"/>
    <p:sldId id="265" r:id="rId56"/>
    <p:sldId id="266" r:id="rId57"/>
    <p:sldId id="290" r:id="rId58"/>
    <p:sldId id="267" r:id="rId59"/>
    <p:sldId id="274" r:id="rId60"/>
    <p:sldId id="288" r:id="rId61"/>
    <p:sldId id="291" r:id="rId62"/>
    <p:sldId id="292" r:id="rId63"/>
    <p:sldId id="294" r:id="rId64"/>
    <p:sldId id="283" r:id="rId65"/>
    <p:sldId id="295" r:id="rId66"/>
    <p:sldId id="275" r:id="rId67"/>
    <p:sldId id="284" r:id="rId68"/>
    <p:sldId id="296" r:id="rId69"/>
    <p:sldId id="276" r:id="rId70"/>
    <p:sldId id="280" r:id="rId71"/>
    <p:sldId id="282" r:id="rId72"/>
    <p:sldId id="311" r:id="rId73"/>
    <p:sldId id="306" r:id="rId74"/>
    <p:sldId id="281" r:id="rId75"/>
    <p:sldId id="310" r:id="rId76"/>
    <p:sldId id="297" r:id="rId77"/>
    <p:sldId id="298" r:id="rId78"/>
    <p:sldId id="299" r:id="rId79"/>
    <p:sldId id="303" r:id="rId80"/>
    <p:sldId id="300" r:id="rId81"/>
    <p:sldId id="301" r:id="rId82"/>
    <p:sldId id="302" r:id="rId83"/>
    <p:sldId id="304" r:id="rId84"/>
    <p:sldId id="305" r:id="rId85"/>
    <p:sldId id="307" r:id="rId86"/>
    <p:sldId id="308" r:id="rId87"/>
    <p:sldId id="309" r:id="rId88"/>
    <p:sldId id="313" r:id="rId89"/>
    <p:sldId id="314" r:id="rId90"/>
    <p:sldId id="315" r:id="rId91"/>
    <p:sldId id="316" r:id="rId92"/>
    <p:sldId id="317" r:id="rId93"/>
    <p:sldId id="318" r:id="rId94"/>
    <p:sldId id="319" r:id="rId95"/>
    <p:sldId id="320" r:id="rId96"/>
    <p:sldId id="321" r:id="rId97"/>
    <p:sldId id="322" r:id="rId98"/>
    <p:sldId id="327" r:id="rId99"/>
    <p:sldId id="329" r:id="rId100"/>
    <p:sldId id="279" r:id="rId101"/>
  </p:sldIdLst>
  <p:sldSz cx="9144000" cy="6858000" type="screen4x3"/>
  <p:notesSz cx="6797675" cy="9928225"/>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178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46" autoAdjust="0"/>
    <p:restoredTop sz="94611" autoAdjust="0"/>
  </p:normalViewPr>
  <p:slideViewPr>
    <p:cSldViewPr>
      <p:cViewPr varScale="1">
        <p:scale>
          <a:sx n="126" d="100"/>
          <a:sy n="126" d="100"/>
        </p:scale>
        <p:origin x="-210" y="-84"/>
      </p:cViewPr>
      <p:guideLst>
        <p:guide orient="horz" pos="2160"/>
        <p:guide pos="2880"/>
      </p:guideLst>
    </p:cSldViewPr>
  </p:slideViewPr>
  <p:notesTextViewPr>
    <p:cViewPr>
      <p:scale>
        <a:sx n="1" d="1"/>
        <a:sy n="1" d="1"/>
      </p:scale>
      <p:origin x="0" y="0"/>
    </p:cViewPr>
  </p:notesTextViewPr>
  <p:sorterViewPr>
    <p:cViewPr>
      <p:scale>
        <a:sx n="49" d="100"/>
        <a:sy n="49"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6400" cy="496967"/>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sz="quarter" idx="1"/>
          </p:nvPr>
        </p:nvSpPr>
        <p:spPr>
          <a:xfrm>
            <a:off x="3849688" y="0"/>
            <a:ext cx="2946400" cy="496967"/>
          </a:xfrm>
          <a:prstGeom prst="rect">
            <a:avLst/>
          </a:prstGeom>
        </p:spPr>
        <p:txBody>
          <a:bodyPr vert="horz" lIns="91440" tIns="45720" rIns="91440" bIns="45720" rtlCol="0"/>
          <a:lstStyle>
            <a:lvl1pPr algn="r">
              <a:defRPr sz="1200"/>
            </a:lvl1pPr>
          </a:lstStyle>
          <a:p>
            <a:fld id="{64935119-4F8B-4A39-816B-D3271D6777B6}" type="datetimeFigureOut">
              <a:rPr lang="pt-PT" smtClean="0"/>
              <a:pPr/>
              <a:t>25-10-2021</a:t>
            </a:fld>
            <a:endParaRPr lang="pt-PT"/>
          </a:p>
        </p:txBody>
      </p:sp>
      <p:sp>
        <p:nvSpPr>
          <p:cNvPr id="4" name="Marcador de Posição do Rodapé 3"/>
          <p:cNvSpPr>
            <a:spLocks noGrp="1"/>
          </p:cNvSpPr>
          <p:nvPr>
            <p:ph type="ftr" sz="quarter" idx="2"/>
          </p:nvPr>
        </p:nvSpPr>
        <p:spPr>
          <a:xfrm>
            <a:off x="0" y="9429671"/>
            <a:ext cx="2946400" cy="496966"/>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3849688" y="9429671"/>
            <a:ext cx="2946400" cy="496966"/>
          </a:xfrm>
          <a:prstGeom prst="rect">
            <a:avLst/>
          </a:prstGeom>
        </p:spPr>
        <p:txBody>
          <a:bodyPr vert="horz" lIns="91440" tIns="45720" rIns="91440" bIns="45720" rtlCol="0" anchor="b"/>
          <a:lstStyle>
            <a:lvl1pPr algn="r">
              <a:defRPr sz="1200"/>
            </a:lvl1pPr>
          </a:lstStyle>
          <a:p>
            <a:fld id="{DDC0FE96-F173-4537-A10E-CBB84309D7D7}" type="slidenum">
              <a:rPr lang="pt-PT" smtClean="0"/>
              <a:pPr/>
              <a:t>‹nº›</a:t>
            </a:fld>
            <a:endParaRPr lang="pt-P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1"/>
            <a:ext cx="2945659" cy="496411"/>
          </a:xfrm>
          <a:prstGeom prst="rect">
            <a:avLst/>
          </a:prstGeom>
        </p:spPr>
        <p:txBody>
          <a:bodyPr vert="horz" lIns="95562" tIns="47781" rIns="95562" bIns="47781" rtlCol="0"/>
          <a:lstStyle>
            <a:lvl1pPr algn="l">
              <a:defRPr sz="1300"/>
            </a:lvl1pPr>
          </a:lstStyle>
          <a:p>
            <a:endParaRPr lang="pt-PT"/>
          </a:p>
        </p:txBody>
      </p:sp>
      <p:sp>
        <p:nvSpPr>
          <p:cNvPr id="3" name="Marcador de Posição da Data 2"/>
          <p:cNvSpPr>
            <a:spLocks noGrp="1"/>
          </p:cNvSpPr>
          <p:nvPr>
            <p:ph type="dt" idx="1"/>
          </p:nvPr>
        </p:nvSpPr>
        <p:spPr>
          <a:xfrm>
            <a:off x="3850444" y="1"/>
            <a:ext cx="2945659" cy="496411"/>
          </a:xfrm>
          <a:prstGeom prst="rect">
            <a:avLst/>
          </a:prstGeom>
        </p:spPr>
        <p:txBody>
          <a:bodyPr vert="horz" lIns="95562" tIns="47781" rIns="95562" bIns="47781" rtlCol="0"/>
          <a:lstStyle>
            <a:lvl1pPr algn="r">
              <a:defRPr sz="1300"/>
            </a:lvl1pPr>
          </a:lstStyle>
          <a:p>
            <a:fld id="{FBF7A8A0-D4B3-4CCB-83A7-6D8417BC8DB5}" type="datetimeFigureOut">
              <a:rPr lang="pt-PT" smtClean="0"/>
              <a:pPr/>
              <a:t>25-10-2021</a:t>
            </a:fld>
            <a:endParaRPr lang="pt-PT"/>
          </a:p>
        </p:txBody>
      </p:sp>
      <p:sp>
        <p:nvSpPr>
          <p:cNvPr id="4" name="Marcador de Posição da Imagem do Diapositivo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5562" tIns="47781" rIns="95562" bIns="47781" rtlCol="0" anchor="ctr"/>
          <a:lstStyle/>
          <a:p>
            <a:endParaRPr lang="pt-PT"/>
          </a:p>
        </p:txBody>
      </p:sp>
      <p:sp>
        <p:nvSpPr>
          <p:cNvPr id="5" name="Marcador de Posição de Notas 4"/>
          <p:cNvSpPr>
            <a:spLocks noGrp="1"/>
          </p:cNvSpPr>
          <p:nvPr>
            <p:ph type="body" sz="quarter" idx="3"/>
          </p:nvPr>
        </p:nvSpPr>
        <p:spPr>
          <a:xfrm>
            <a:off x="679768" y="4715907"/>
            <a:ext cx="5438140" cy="4467701"/>
          </a:xfrm>
          <a:prstGeom prst="rect">
            <a:avLst/>
          </a:prstGeom>
        </p:spPr>
        <p:txBody>
          <a:bodyPr vert="horz" lIns="95562" tIns="47781" rIns="95562" bIns="47781" rtlCol="0">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a:p>
        </p:txBody>
      </p:sp>
      <p:sp>
        <p:nvSpPr>
          <p:cNvPr id="6" name="Marcador de Posição do Rodapé 5"/>
          <p:cNvSpPr>
            <a:spLocks noGrp="1"/>
          </p:cNvSpPr>
          <p:nvPr>
            <p:ph type="ftr" sz="quarter" idx="4"/>
          </p:nvPr>
        </p:nvSpPr>
        <p:spPr>
          <a:xfrm>
            <a:off x="1" y="9430092"/>
            <a:ext cx="2945659" cy="496411"/>
          </a:xfrm>
          <a:prstGeom prst="rect">
            <a:avLst/>
          </a:prstGeom>
        </p:spPr>
        <p:txBody>
          <a:bodyPr vert="horz" lIns="95562" tIns="47781" rIns="95562" bIns="47781" rtlCol="0" anchor="b"/>
          <a:lstStyle>
            <a:lvl1pPr algn="l">
              <a:defRPr sz="1300"/>
            </a:lvl1pPr>
          </a:lstStyle>
          <a:p>
            <a:endParaRPr lang="pt-PT"/>
          </a:p>
        </p:txBody>
      </p:sp>
      <p:sp>
        <p:nvSpPr>
          <p:cNvPr id="7" name="Marcador de Posição do Número do Diapositivo 6"/>
          <p:cNvSpPr>
            <a:spLocks noGrp="1"/>
          </p:cNvSpPr>
          <p:nvPr>
            <p:ph type="sldNum" sz="quarter" idx="5"/>
          </p:nvPr>
        </p:nvSpPr>
        <p:spPr>
          <a:xfrm>
            <a:off x="3850444" y="9430092"/>
            <a:ext cx="2945659" cy="496411"/>
          </a:xfrm>
          <a:prstGeom prst="rect">
            <a:avLst/>
          </a:prstGeom>
        </p:spPr>
        <p:txBody>
          <a:bodyPr vert="horz" lIns="95562" tIns="47781" rIns="95562" bIns="47781" rtlCol="0" anchor="b"/>
          <a:lstStyle>
            <a:lvl1pPr algn="r">
              <a:defRPr sz="1300"/>
            </a:lvl1pPr>
          </a:lstStyle>
          <a:p>
            <a:fld id="{3EF0A4D3-4DEE-4422-A151-7CE6B64E71D4}" type="slidenum">
              <a:rPr lang="pt-PT" smtClean="0"/>
              <a:pPr/>
              <a:t>‹nº›</a:t>
            </a:fld>
            <a:endParaRPr lang="pt-P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pt-PT"/>
          </a:p>
        </p:txBody>
      </p:sp>
      <p:sp>
        <p:nvSpPr>
          <p:cNvPr id="4" name="Date Placeholder 3"/>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185195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745117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58480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249718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2663197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Date Placeholder 4"/>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259028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Date Placeholder 6"/>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277139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Date Placeholder 2"/>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423314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56889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179347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DD7A8-B97A-468E-AF06-96214DCA78BA}" type="datetimeFigureOut">
              <a:rPr lang="pt-PT" smtClean="0"/>
              <a:pPr/>
              <a:t>25-10-2021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4185479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pt-PT"/>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DD7A8-B97A-468E-AF06-96214DCA78BA}" type="datetimeFigureOut">
              <a:rPr lang="pt-PT" smtClean="0"/>
              <a:pPr/>
              <a:t>25-10-2021</a:t>
            </a:fld>
            <a:endParaRPr lang="pt-PT"/>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7A95B1-42DE-4095-BC4D-92A42390D735}" type="slidenum">
              <a:rPr lang="pt-PT" smtClean="0"/>
              <a:pPr/>
              <a:t>‹nº›</a:t>
            </a:fld>
            <a:endParaRPr lang="pt-PT"/>
          </a:p>
        </p:txBody>
      </p:sp>
    </p:spTree>
    <p:extLst>
      <p:ext uri="{BB962C8B-B14F-4D97-AF65-F5344CB8AC3E}">
        <p14:creationId xmlns:p14="http://schemas.microsoft.com/office/powerpoint/2010/main" xmlns="" val="329936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Vasculogenesis" TargetMode="External"/><Relationship Id="rId2" Type="http://schemas.openxmlformats.org/officeDocument/2006/relationships/hyperlink" Target="https://en.wikipedia.org/wiki/Protein" TargetMode="External"/><Relationship Id="rId1" Type="http://schemas.openxmlformats.org/officeDocument/2006/relationships/slideLayout" Target="../slideLayouts/slideLayout2.xml"/><Relationship Id="rId6" Type="http://schemas.openxmlformats.org/officeDocument/2006/relationships/hyperlink" Target="https://en.wikipedia.org/wiki/Angiogenesis" TargetMode="External"/><Relationship Id="rId5" Type="http://schemas.openxmlformats.org/officeDocument/2006/relationships/hyperlink" Target="https://en.wikipedia.org/wiki/Circulatory_system" TargetMode="External"/><Relationship Id="rId4" Type="http://schemas.openxmlformats.org/officeDocument/2006/relationships/hyperlink" Target="https://en.wikipedia.org/wiki/De_novo_synthesi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952625" y="1052736"/>
            <a:ext cx="5238750" cy="42288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E6A2187C-AC92-4FDC-B709-E805FCE939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0930" y="843028"/>
            <a:ext cx="6901277" cy="5735422"/>
          </a:xfrm>
          <a:prstGeom prst="rect">
            <a:avLst/>
          </a:prstGeom>
        </p:spPr>
      </p:pic>
    </p:spTree>
    <p:extLst>
      <p:ext uri="{BB962C8B-B14F-4D97-AF65-F5344CB8AC3E}">
        <p14:creationId xmlns:p14="http://schemas.microsoft.com/office/powerpoint/2010/main" xmlns="" val="30659716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19288" y="1452563"/>
            <a:ext cx="5305425"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2950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247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71638" y="1247775"/>
            <a:ext cx="5800725" cy="4362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995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4975" y="1285875"/>
            <a:ext cx="5734050" cy="428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70940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5">
              <a:lumMod val="40000"/>
              <a:lumOff val="60000"/>
            </a:schemeClr>
          </a:solidFill>
        </p:spPr>
        <p:txBody>
          <a:bodyPr>
            <a:normAutofit/>
          </a:bodyPr>
          <a:lstStyle/>
          <a:p>
            <a:r>
              <a:rPr lang="pt-PT" sz="2800" b="1" dirty="0" smtClean="0"/>
              <a:t>CHRONIC AND ACUTE HYPOXIA</a:t>
            </a:r>
            <a:endParaRPr lang="pt-PT" sz="2800" dirty="0"/>
          </a:p>
        </p:txBody>
      </p:sp>
      <p:sp>
        <p:nvSpPr>
          <p:cNvPr id="3" name="Marcador de Posição de Conteúdo 2"/>
          <p:cNvSpPr>
            <a:spLocks noGrp="1"/>
          </p:cNvSpPr>
          <p:nvPr>
            <p:ph idx="1"/>
          </p:nvPr>
        </p:nvSpPr>
        <p:spPr/>
        <p:txBody>
          <a:bodyPr>
            <a:normAutofit fontScale="47500" lnSpcReduction="20000"/>
          </a:bodyPr>
          <a:lstStyle/>
          <a:p>
            <a:pPr>
              <a:buNone/>
            </a:pPr>
            <a:r>
              <a:rPr lang="pt-PT" dirty="0" err="1" smtClean="0"/>
              <a:t>Hypoxia</a:t>
            </a:r>
            <a:r>
              <a:rPr lang="pt-PT" dirty="0" smtClean="0"/>
              <a:t> in </a:t>
            </a:r>
            <a:r>
              <a:rPr lang="pt-PT" dirty="0" err="1" smtClean="0"/>
              <a:t>tumors</a:t>
            </a:r>
            <a:r>
              <a:rPr lang="pt-PT" dirty="0" smtClean="0"/>
              <a:t> </a:t>
            </a:r>
            <a:r>
              <a:rPr lang="en-US" dirty="0" smtClean="0"/>
              <a:t>can result from two quite different mechanisms.</a:t>
            </a:r>
          </a:p>
          <a:p>
            <a:pPr>
              <a:buNone/>
            </a:pPr>
            <a:endParaRPr lang="en-US" dirty="0" smtClean="0"/>
          </a:p>
          <a:p>
            <a:pPr>
              <a:buNone/>
            </a:pPr>
            <a:r>
              <a:rPr lang="en-US" b="1" dirty="0" smtClean="0">
                <a:solidFill>
                  <a:srgbClr val="FF0000"/>
                </a:solidFill>
              </a:rPr>
              <a:t>Chronic hypoxia </a:t>
            </a:r>
            <a:r>
              <a:rPr lang="en-US" dirty="0" smtClean="0"/>
              <a:t>results from the limited diffusion distance of oxygen through tissue that is</a:t>
            </a:r>
          </a:p>
          <a:p>
            <a:pPr>
              <a:buNone/>
            </a:pPr>
            <a:r>
              <a:rPr lang="en-US" dirty="0" smtClean="0"/>
              <a:t>respiring. </a:t>
            </a:r>
          </a:p>
          <a:p>
            <a:pPr>
              <a:buNone/>
            </a:pPr>
            <a:r>
              <a:rPr lang="en-US" dirty="0" smtClean="0"/>
              <a:t>The distance to which oxygen can diffuse is largely limited by the rapid rate at which</a:t>
            </a:r>
          </a:p>
          <a:p>
            <a:pPr>
              <a:buNone/>
            </a:pPr>
            <a:r>
              <a:rPr lang="en-US" dirty="0" smtClean="0"/>
              <a:t>it is metabolized by respiring tumor cells. </a:t>
            </a:r>
          </a:p>
          <a:p>
            <a:pPr>
              <a:buNone/>
            </a:pPr>
            <a:r>
              <a:rPr lang="en-US" dirty="0" smtClean="0"/>
              <a:t>Many tumor cells may remain hypoxic for long periods.</a:t>
            </a:r>
          </a:p>
          <a:p>
            <a:pPr>
              <a:buNone/>
            </a:pPr>
            <a:endParaRPr lang="en-US" dirty="0" smtClean="0"/>
          </a:p>
          <a:p>
            <a:pPr>
              <a:buNone/>
            </a:pPr>
            <a:r>
              <a:rPr lang="en-US" dirty="0" smtClean="0"/>
              <a:t>In contrast to chronic hypoxia, </a:t>
            </a:r>
            <a:r>
              <a:rPr lang="en-US" b="1" dirty="0" smtClean="0">
                <a:solidFill>
                  <a:schemeClr val="accent6">
                    <a:lumMod val="75000"/>
                  </a:schemeClr>
                </a:solidFill>
              </a:rPr>
              <a:t>acute hypoxia </a:t>
            </a:r>
            <a:r>
              <a:rPr lang="en-US" dirty="0" smtClean="0"/>
              <a:t>is the result of the temporary closing of a tumor blood vessel owing to the malformed vasculature of the tumor, which lacks smooth muscle and often has an incomplete endothelial lining and basement membrane. </a:t>
            </a:r>
          </a:p>
          <a:p>
            <a:pPr>
              <a:buNone/>
            </a:pPr>
            <a:endParaRPr lang="en-US" dirty="0" smtClean="0"/>
          </a:p>
          <a:p>
            <a:pPr>
              <a:buNone/>
            </a:pPr>
            <a:r>
              <a:rPr lang="en-US" dirty="0" smtClean="0"/>
              <a:t>Tumor cells are exposed to a continuum of oxygen concentrations, ranging from the highest in cells surrounding the capillaries to almost anoxic conditions in cells more distant from the capillaries. </a:t>
            </a:r>
          </a:p>
          <a:p>
            <a:pPr>
              <a:buNone/>
            </a:pPr>
            <a:endParaRPr lang="en-US" dirty="0" smtClean="0"/>
          </a:p>
          <a:p>
            <a:pPr>
              <a:buNone/>
            </a:pPr>
            <a:r>
              <a:rPr lang="en-US" dirty="0" smtClean="0"/>
              <a:t>This is significant because both chronic and acute hypoxia have been shown to drive malignant progression</a:t>
            </a:r>
          </a:p>
          <a:p>
            <a:pPr>
              <a:buNone/>
            </a:pP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5">
              <a:lumMod val="40000"/>
              <a:lumOff val="60000"/>
            </a:schemeClr>
          </a:solidFill>
        </p:spPr>
        <p:txBody>
          <a:bodyPr>
            <a:normAutofit/>
          </a:bodyPr>
          <a:lstStyle/>
          <a:p>
            <a:r>
              <a:rPr lang="pt-PT" sz="2800" b="1" dirty="0" err="1" smtClean="0"/>
              <a:t>Acute</a:t>
            </a:r>
            <a:r>
              <a:rPr lang="pt-PT" sz="2800" b="1" dirty="0" smtClean="0"/>
              <a:t> </a:t>
            </a:r>
            <a:r>
              <a:rPr lang="pt-PT" sz="2800" b="1" dirty="0" err="1" smtClean="0"/>
              <a:t>Hypoxia</a:t>
            </a:r>
            <a:endParaRPr lang="pt-PT" sz="2800" dirty="0"/>
          </a:p>
        </p:txBody>
      </p:sp>
      <p:sp>
        <p:nvSpPr>
          <p:cNvPr id="3" name="Marcador de Posição de Conteúdo 2"/>
          <p:cNvSpPr>
            <a:spLocks noGrp="1"/>
          </p:cNvSpPr>
          <p:nvPr>
            <p:ph idx="1"/>
          </p:nvPr>
        </p:nvSpPr>
        <p:spPr/>
        <p:txBody>
          <a:bodyPr>
            <a:normAutofit fontScale="62500" lnSpcReduction="20000"/>
          </a:bodyPr>
          <a:lstStyle/>
          <a:p>
            <a:pPr>
              <a:buNone/>
            </a:pPr>
            <a:r>
              <a:rPr lang="en-US" dirty="0" smtClean="0"/>
              <a:t>Regions of acute hypoxia develop in tumors as a result of the </a:t>
            </a:r>
            <a:r>
              <a:rPr lang="en-US" b="1" dirty="0" smtClean="0">
                <a:solidFill>
                  <a:schemeClr val="accent6">
                    <a:lumMod val="75000"/>
                  </a:schemeClr>
                </a:solidFill>
              </a:rPr>
              <a:t>temporary closing or blockage</a:t>
            </a:r>
            <a:r>
              <a:rPr lang="en-US" dirty="0" smtClean="0"/>
              <a:t> of a particular blood vessel. </a:t>
            </a:r>
          </a:p>
          <a:p>
            <a:pPr>
              <a:buNone/>
            </a:pPr>
            <a:endParaRPr lang="en-US" dirty="0" smtClean="0"/>
          </a:p>
          <a:p>
            <a:pPr>
              <a:buNone/>
            </a:pPr>
            <a:r>
              <a:rPr lang="en-US" dirty="0" smtClean="0"/>
              <a:t>If this blockage were permanent, the cells downstream, of course, would eventually die and be of no further consequence.</a:t>
            </a:r>
          </a:p>
          <a:p>
            <a:endParaRPr lang="en-US" dirty="0" smtClean="0"/>
          </a:p>
          <a:p>
            <a:pPr>
              <a:buNone/>
            </a:pPr>
            <a:r>
              <a:rPr lang="en-US" dirty="0" smtClean="0"/>
              <a:t>There is, however, good evidence that tumor blood vessels open and close in a random fashion, so that different regions of the tumor become </a:t>
            </a:r>
            <a:r>
              <a:rPr lang="en-US" b="1" dirty="0" smtClean="0">
                <a:solidFill>
                  <a:schemeClr val="accent6">
                    <a:lumMod val="75000"/>
                  </a:schemeClr>
                </a:solidFill>
              </a:rPr>
              <a:t>hypoxic intermittently. </a:t>
            </a:r>
          </a:p>
          <a:p>
            <a:pPr>
              <a:buNone/>
            </a:pPr>
            <a:endParaRPr lang="en-US" dirty="0" smtClean="0"/>
          </a:p>
          <a:p>
            <a:pPr>
              <a:buNone/>
            </a:pPr>
            <a:r>
              <a:rPr lang="en-US" dirty="0" smtClean="0"/>
              <a:t>In fact, acute hypoxia results from </a:t>
            </a:r>
            <a:r>
              <a:rPr lang="en-US" b="1" dirty="0" smtClean="0">
                <a:solidFill>
                  <a:schemeClr val="accent6">
                    <a:lumMod val="75000"/>
                  </a:schemeClr>
                </a:solidFill>
              </a:rPr>
              <a:t>transient fluctuations in blood flow </a:t>
            </a:r>
            <a:r>
              <a:rPr lang="en-US" dirty="0" smtClean="0"/>
              <a:t>because of the malformed vasculature.</a:t>
            </a:r>
          </a:p>
          <a:p>
            <a:pPr>
              <a:buNone/>
            </a:pPr>
            <a:endParaRPr lang="en-US" dirty="0" smtClean="0"/>
          </a:p>
          <a:p>
            <a:pPr>
              <a:buNone/>
            </a:pPr>
            <a:r>
              <a:rPr lang="en-US" dirty="0" smtClean="0"/>
              <a:t>At the moment when a dose of radiation is delivered, a proportion of tumor cells may be hypoxic, but if the radiation is delayed until a later time, a different group of cells may be hypoxic</a:t>
            </a:r>
            <a:endParaRPr lang="pt-PT"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5">
              <a:lumMod val="40000"/>
              <a:lumOff val="60000"/>
            </a:schemeClr>
          </a:solidFill>
        </p:spPr>
        <p:txBody>
          <a:bodyPr>
            <a:normAutofit/>
          </a:bodyPr>
          <a:lstStyle/>
          <a:p>
            <a:r>
              <a:rPr lang="pt-PT" sz="2800" b="1" dirty="0" err="1" smtClean="0"/>
              <a:t>Markers</a:t>
            </a:r>
            <a:r>
              <a:rPr lang="pt-PT" sz="2800" b="1" dirty="0" smtClean="0"/>
              <a:t> of </a:t>
            </a:r>
            <a:r>
              <a:rPr lang="pt-PT" sz="2800" b="1" dirty="0" err="1" smtClean="0"/>
              <a:t>Hypoxia</a:t>
            </a:r>
            <a:endParaRPr lang="pt-PT" sz="2800" dirty="0"/>
          </a:p>
        </p:txBody>
      </p:sp>
      <p:sp>
        <p:nvSpPr>
          <p:cNvPr id="3" name="Marcador de Posição de Conteúdo 2"/>
          <p:cNvSpPr>
            <a:spLocks noGrp="1"/>
          </p:cNvSpPr>
          <p:nvPr>
            <p:ph idx="1"/>
          </p:nvPr>
        </p:nvSpPr>
        <p:spPr/>
        <p:txBody>
          <a:bodyPr>
            <a:normAutofit fontScale="55000" lnSpcReduction="20000"/>
          </a:bodyPr>
          <a:lstStyle/>
          <a:p>
            <a:pPr>
              <a:buNone/>
            </a:pPr>
            <a:r>
              <a:rPr lang="en-US" dirty="0" smtClean="0"/>
              <a:t>The idea of using hypoxia markers originated from the development of 2-nitroimidazoles, </a:t>
            </a:r>
            <a:r>
              <a:rPr lang="en-US" dirty="0" smtClean="0">
                <a:solidFill>
                  <a:schemeClr val="accent6">
                    <a:lumMod val="75000"/>
                  </a:schemeClr>
                </a:solidFill>
              </a:rPr>
              <a:t>hypoxic</a:t>
            </a:r>
          </a:p>
          <a:p>
            <a:pPr>
              <a:buNone/>
            </a:pPr>
            <a:r>
              <a:rPr lang="en-US" dirty="0" err="1" smtClean="0">
                <a:solidFill>
                  <a:schemeClr val="accent6">
                    <a:lumMod val="75000"/>
                  </a:schemeClr>
                </a:solidFill>
              </a:rPr>
              <a:t>radiosensitizers</a:t>
            </a:r>
            <a:r>
              <a:rPr lang="en-US" dirty="0" smtClean="0"/>
              <a:t> that bind irreversibly to macromolecules in hypoxic cells. </a:t>
            </a:r>
          </a:p>
          <a:p>
            <a:pPr>
              <a:buNone/>
            </a:pPr>
            <a:endParaRPr lang="en-US" dirty="0" smtClean="0"/>
          </a:p>
          <a:p>
            <a:pPr>
              <a:buNone/>
            </a:pPr>
            <a:r>
              <a:rPr lang="en-US" dirty="0" smtClean="0"/>
              <a:t>These compounds are administered systemically, but are only metabolized to form adducts under hypoxic conditions. </a:t>
            </a:r>
          </a:p>
          <a:p>
            <a:pPr>
              <a:buNone/>
            </a:pPr>
            <a:endParaRPr lang="en-US" dirty="0" smtClean="0"/>
          </a:p>
          <a:p>
            <a:pPr>
              <a:buNone/>
            </a:pPr>
            <a:r>
              <a:rPr lang="en-US" dirty="0" err="1" smtClean="0"/>
              <a:t>Pimonidazole</a:t>
            </a:r>
            <a:r>
              <a:rPr lang="en-US" dirty="0" smtClean="0"/>
              <a:t> is an example of a hypoxia marker, which forms adducts in hypoxic tumor cells that can be detected by tumor biopsy and </a:t>
            </a:r>
            <a:r>
              <a:rPr lang="en-US" dirty="0" err="1" smtClean="0"/>
              <a:t>immunohistochemistry</a:t>
            </a:r>
            <a:r>
              <a:rPr lang="en-US" dirty="0" smtClean="0"/>
              <a:t>. </a:t>
            </a:r>
          </a:p>
          <a:p>
            <a:pPr>
              <a:buNone/>
            </a:pPr>
            <a:endParaRPr lang="en-US" dirty="0" smtClean="0"/>
          </a:p>
          <a:p>
            <a:pPr>
              <a:buNone/>
            </a:pPr>
            <a:endParaRPr lang="en-US" dirty="0" smtClean="0"/>
          </a:p>
          <a:p>
            <a:pPr>
              <a:buNone/>
            </a:pPr>
            <a:r>
              <a:rPr lang="en-US" dirty="0" smtClean="0"/>
              <a:t>The </a:t>
            </a:r>
            <a:r>
              <a:rPr lang="en-US" b="1" dirty="0" smtClean="0">
                <a:solidFill>
                  <a:schemeClr val="accent6">
                    <a:lumMod val="75000"/>
                  </a:schemeClr>
                </a:solidFill>
              </a:rPr>
              <a:t>advantages of hypoxia markers </a:t>
            </a:r>
            <a:r>
              <a:rPr lang="en-US" dirty="0" smtClean="0"/>
              <a:t>over oxygen electrodes include:</a:t>
            </a:r>
          </a:p>
          <a:p>
            <a:pPr>
              <a:buNone/>
            </a:pPr>
            <a:endParaRPr lang="en-US" dirty="0" smtClean="0"/>
          </a:p>
          <a:p>
            <a:pPr marL="514350" indent="-514350">
              <a:buNone/>
            </a:pPr>
            <a:r>
              <a:rPr lang="en-US" dirty="0" smtClean="0"/>
              <a:t>(1) that they provide the </a:t>
            </a:r>
            <a:r>
              <a:rPr lang="en-US" b="1" dirty="0" smtClean="0">
                <a:solidFill>
                  <a:srgbClr val="7030A0"/>
                </a:solidFill>
              </a:rPr>
              <a:t>relative oxygen concentrations </a:t>
            </a:r>
            <a:r>
              <a:rPr lang="en-US" dirty="0" smtClean="0"/>
              <a:t>on an individual cell basis, </a:t>
            </a:r>
          </a:p>
          <a:p>
            <a:pPr marL="514350" indent="-514350">
              <a:buNone/>
            </a:pPr>
            <a:r>
              <a:rPr lang="en-US" dirty="0" smtClean="0"/>
              <a:t>(2) that they make it possible to </a:t>
            </a:r>
            <a:r>
              <a:rPr lang="en-US" b="1" dirty="0" smtClean="0">
                <a:solidFill>
                  <a:srgbClr val="0070C0"/>
                </a:solidFill>
              </a:rPr>
              <a:t>distinguish between viable and necrotic </a:t>
            </a:r>
            <a:r>
              <a:rPr lang="en-US" dirty="0" smtClean="0"/>
              <a:t>tissue, </a:t>
            </a:r>
          </a:p>
          <a:p>
            <a:pPr marL="514350" indent="-514350">
              <a:buNone/>
            </a:pPr>
            <a:r>
              <a:rPr lang="en-US" dirty="0" smtClean="0"/>
              <a:t>(3) that they make it possible to </a:t>
            </a:r>
            <a:r>
              <a:rPr lang="en-US" b="1" dirty="0" smtClean="0">
                <a:solidFill>
                  <a:srgbClr val="00B0F0"/>
                </a:solidFill>
              </a:rPr>
              <a:t>distinguish between chronic and </a:t>
            </a:r>
            <a:r>
              <a:rPr lang="pt-PT" b="1" dirty="0" err="1" smtClean="0">
                <a:solidFill>
                  <a:srgbClr val="00B0F0"/>
                </a:solidFill>
              </a:rPr>
              <a:t>acute</a:t>
            </a:r>
            <a:r>
              <a:rPr lang="pt-PT" b="1" dirty="0" smtClean="0">
                <a:solidFill>
                  <a:srgbClr val="00B0F0"/>
                </a:solidFill>
              </a:rPr>
              <a:t> </a:t>
            </a:r>
            <a:r>
              <a:rPr lang="pt-PT" dirty="0" err="1" smtClean="0"/>
              <a:t>hypoxia</a:t>
            </a:r>
            <a:r>
              <a:rPr lang="pt-PT" dirty="0" smtClean="0"/>
              <a:t>.</a:t>
            </a:r>
            <a:endParaRPr lang="pt-PT"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5">
              <a:lumMod val="40000"/>
              <a:lumOff val="60000"/>
            </a:schemeClr>
          </a:solidFill>
        </p:spPr>
        <p:txBody>
          <a:bodyPr>
            <a:normAutofit/>
          </a:bodyPr>
          <a:lstStyle/>
          <a:p>
            <a:r>
              <a:rPr lang="pt-PT" sz="2800" b="1" dirty="0" err="1" smtClean="0"/>
              <a:t>Markers</a:t>
            </a:r>
            <a:r>
              <a:rPr lang="pt-PT" sz="2800" b="1" dirty="0" smtClean="0"/>
              <a:t> of </a:t>
            </a:r>
            <a:r>
              <a:rPr lang="pt-PT" sz="2800" b="1" dirty="0" err="1" smtClean="0"/>
              <a:t>Hypoxia</a:t>
            </a:r>
            <a:endParaRPr lang="pt-PT" sz="2800" dirty="0"/>
          </a:p>
        </p:txBody>
      </p:sp>
      <p:sp>
        <p:nvSpPr>
          <p:cNvPr id="3" name="Marcador de Posição de Conteúdo 2"/>
          <p:cNvSpPr>
            <a:spLocks noGrp="1"/>
          </p:cNvSpPr>
          <p:nvPr>
            <p:ph idx="1"/>
          </p:nvPr>
        </p:nvSpPr>
        <p:spPr/>
        <p:txBody>
          <a:bodyPr>
            <a:normAutofit fontScale="47500" lnSpcReduction="20000"/>
          </a:bodyPr>
          <a:lstStyle/>
          <a:p>
            <a:pPr>
              <a:buNone/>
            </a:pPr>
            <a:r>
              <a:rPr lang="pt-PT" dirty="0" err="1" smtClean="0"/>
              <a:t>Radioactively</a:t>
            </a:r>
            <a:r>
              <a:rPr lang="pt-PT" dirty="0" smtClean="0"/>
              <a:t> </a:t>
            </a:r>
            <a:r>
              <a:rPr lang="pt-PT" dirty="0" err="1" smtClean="0"/>
              <a:t>labeled</a:t>
            </a:r>
            <a:r>
              <a:rPr lang="pt-PT" dirty="0" smtClean="0"/>
              <a:t> </a:t>
            </a:r>
            <a:r>
              <a:rPr lang="pt-PT" dirty="0" err="1" smtClean="0"/>
              <a:t>nitroimidazoles</a:t>
            </a:r>
            <a:r>
              <a:rPr lang="pt-PT" dirty="0" smtClean="0"/>
              <a:t> </a:t>
            </a:r>
            <a:r>
              <a:rPr lang="pt-PT" dirty="0" err="1" smtClean="0"/>
              <a:t>and</a:t>
            </a:r>
            <a:r>
              <a:rPr lang="pt-PT" dirty="0" smtClean="0"/>
              <a:t> </a:t>
            </a:r>
            <a:r>
              <a:rPr lang="en-US" dirty="0" smtClean="0"/>
              <a:t>other </a:t>
            </a:r>
            <a:r>
              <a:rPr lang="en-US" dirty="0" err="1" smtClean="0"/>
              <a:t>redox</a:t>
            </a:r>
            <a:r>
              <a:rPr lang="en-US" dirty="0" smtClean="0"/>
              <a:t>-sensitive compounds have been developed</a:t>
            </a:r>
          </a:p>
          <a:p>
            <a:pPr>
              <a:buNone/>
            </a:pPr>
            <a:r>
              <a:rPr lang="en-US" dirty="0" smtClean="0"/>
              <a:t>to </a:t>
            </a:r>
            <a:r>
              <a:rPr lang="en-US" b="1" dirty="0" smtClean="0">
                <a:solidFill>
                  <a:srgbClr val="0070C0"/>
                </a:solidFill>
              </a:rPr>
              <a:t>monitor tissue hypoxia noninvasively</a:t>
            </a:r>
            <a:r>
              <a:rPr lang="en-US" dirty="0" smtClean="0"/>
              <a:t>.</a:t>
            </a:r>
          </a:p>
          <a:p>
            <a:pPr>
              <a:buNone/>
            </a:pPr>
            <a:endParaRPr lang="en-US" dirty="0" smtClean="0"/>
          </a:p>
          <a:p>
            <a:pPr>
              <a:buNone/>
            </a:pPr>
            <a:r>
              <a:rPr lang="en-US" dirty="0" smtClean="0"/>
              <a:t>Although noninvasive imaging of hypoxia has a lower resolution than invasive approaches, it has</a:t>
            </a:r>
          </a:p>
          <a:p>
            <a:pPr>
              <a:buNone/>
            </a:pPr>
            <a:r>
              <a:rPr lang="en-US" dirty="0" smtClean="0"/>
              <a:t>the distinct advantage of monitoring changes in </a:t>
            </a:r>
            <a:r>
              <a:rPr lang="en-US" b="1" dirty="0" smtClean="0">
                <a:solidFill>
                  <a:srgbClr val="7030A0"/>
                </a:solidFill>
              </a:rPr>
              <a:t>oxygenation of both the primary tumor and</a:t>
            </a:r>
          </a:p>
          <a:p>
            <a:pPr>
              <a:buNone/>
            </a:pPr>
            <a:r>
              <a:rPr lang="en-US" b="1" dirty="0" smtClean="0">
                <a:solidFill>
                  <a:srgbClr val="7030A0"/>
                </a:solidFill>
              </a:rPr>
              <a:t>metastases. </a:t>
            </a:r>
          </a:p>
          <a:p>
            <a:pPr>
              <a:buNone/>
            </a:pPr>
            <a:endParaRPr lang="en-US" dirty="0" smtClean="0"/>
          </a:p>
          <a:p>
            <a:pPr>
              <a:buNone/>
            </a:pPr>
            <a:r>
              <a:rPr lang="en-US" dirty="0" smtClean="0"/>
              <a:t>Various positron emission tomography (</a:t>
            </a:r>
            <a:r>
              <a:rPr lang="en-US" b="1" dirty="0" smtClean="0"/>
              <a:t>PET</a:t>
            </a:r>
            <a:r>
              <a:rPr lang="en-US" dirty="0" smtClean="0"/>
              <a:t>) and single photon emission computed </a:t>
            </a:r>
            <a:r>
              <a:rPr lang="pt-PT" dirty="0" err="1" smtClean="0"/>
              <a:t>tomography</a:t>
            </a:r>
            <a:r>
              <a:rPr lang="pt-PT" dirty="0" smtClean="0"/>
              <a:t> (</a:t>
            </a:r>
            <a:r>
              <a:rPr lang="pt-PT" b="1" dirty="0" smtClean="0"/>
              <a:t>SPECT</a:t>
            </a:r>
            <a:r>
              <a:rPr lang="pt-PT" dirty="0" smtClean="0"/>
              <a:t>) </a:t>
            </a:r>
            <a:r>
              <a:rPr lang="pt-PT" dirty="0" err="1" smtClean="0"/>
              <a:t>imaging</a:t>
            </a:r>
            <a:r>
              <a:rPr lang="pt-PT" dirty="0" smtClean="0"/>
              <a:t> </a:t>
            </a:r>
            <a:r>
              <a:rPr lang="pt-PT" dirty="0" err="1" smtClean="0"/>
              <a:t>agents</a:t>
            </a:r>
            <a:r>
              <a:rPr lang="pt-PT" dirty="0" smtClean="0"/>
              <a:t> </a:t>
            </a:r>
            <a:r>
              <a:rPr lang="en-US" dirty="0" smtClean="0"/>
              <a:t>are available, including 18F-MISO, 18F-EF5,60Cu-ATSM, and 123I-IAZA. </a:t>
            </a:r>
          </a:p>
          <a:p>
            <a:endParaRPr lang="en-US" dirty="0" smtClean="0"/>
          </a:p>
          <a:p>
            <a:pPr>
              <a:buNone/>
            </a:pPr>
            <a:r>
              <a:rPr lang="en-US" dirty="0" smtClean="0"/>
              <a:t>The use of these agents in combination with IMRT theoretically allows the development of “</a:t>
            </a:r>
            <a:r>
              <a:rPr lang="en-US" b="1" dirty="0" smtClean="0">
                <a:solidFill>
                  <a:srgbClr val="00B050"/>
                </a:solidFill>
              </a:rPr>
              <a:t>physiologically targeted radiotherapy</a:t>
            </a:r>
            <a:r>
              <a:rPr lang="en-US" dirty="0" smtClean="0"/>
              <a:t>,” in which different portions of the tumor can receive different radiation doses based on differences in physiology such as oxygen tension. </a:t>
            </a:r>
          </a:p>
          <a:p>
            <a:pPr>
              <a:buNone/>
            </a:pPr>
            <a:endParaRPr lang="en-US" dirty="0" smtClean="0"/>
          </a:p>
          <a:p>
            <a:pPr>
              <a:buNone/>
            </a:pPr>
            <a:r>
              <a:rPr lang="en-US" dirty="0" smtClean="0"/>
              <a:t>This is commonly referred to as</a:t>
            </a:r>
            <a:r>
              <a:rPr lang="pt-PT" b="1" dirty="0" smtClean="0">
                <a:solidFill>
                  <a:srgbClr val="FF0000"/>
                </a:solidFill>
              </a:rPr>
              <a:t>“dose </a:t>
            </a:r>
            <a:r>
              <a:rPr lang="pt-PT" b="1" dirty="0" err="1" smtClean="0">
                <a:solidFill>
                  <a:srgbClr val="FF0000"/>
                </a:solidFill>
              </a:rPr>
              <a:t>painting</a:t>
            </a:r>
            <a:r>
              <a:rPr lang="pt-PT" dirty="0" smtClean="0"/>
              <a:t>.”</a:t>
            </a:r>
            <a:endParaRPr lang="pt-P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3">
              <a:lumMod val="40000"/>
              <a:lumOff val="60000"/>
            </a:schemeClr>
          </a:solidFill>
        </p:spPr>
        <p:txBody>
          <a:bodyPr>
            <a:normAutofit/>
          </a:bodyPr>
          <a:lstStyle/>
          <a:p>
            <a:r>
              <a:rPr lang="pt-PT" sz="2800" b="1" dirty="0" smtClean="0"/>
              <a:t>MECHANISM OF REOXYGENATION</a:t>
            </a:r>
            <a:endParaRPr lang="pt-PT" sz="2800" dirty="0"/>
          </a:p>
        </p:txBody>
      </p:sp>
      <p:sp>
        <p:nvSpPr>
          <p:cNvPr id="3" name="Marcador de Posição de Conteúdo 2"/>
          <p:cNvSpPr>
            <a:spLocks noGrp="1"/>
          </p:cNvSpPr>
          <p:nvPr>
            <p:ph idx="1"/>
          </p:nvPr>
        </p:nvSpPr>
        <p:spPr/>
        <p:txBody>
          <a:bodyPr>
            <a:normAutofit fontScale="47500" lnSpcReduction="20000"/>
          </a:bodyPr>
          <a:lstStyle/>
          <a:p>
            <a:pPr>
              <a:buNone/>
            </a:pPr>
            <a:r>
              <a:rPr lang="en-US" dirty="0" smtClean="0"/>
              <a:t>In experimental animals, some tumors take several days to </a:t>
            </a:r>
            <a:r>
              <a:rPr lang="en-US" dirty="0" err="1" smtClean="0"/>
              <a:t>reoxygenate</a:t>
            </a:r>
            <a:r>
              <a:rPr lang="en-US" dirty="0" smtClean="0"/>
              <a:t>;</a:t>
            </a:r>
          </a:p>
          <a:p>
            <a:pPr>
              <a:buNone/>
            </a:pPr>
            <a:r>
              <a:rPr lang="en-US" dirty="0" smtClean="0"/>
              <a:t>In others, the process appears to be complete within 1 hour or so. </a:t>
            </a:r>
          </a:p>
          <a:p>
            <a:pPr>
              <a:buNone/>
            </a:pPr>
            <a:r>
              <a:rPr lang="en-US" dirty="0" smtClean="0"/>
              <a:t>In a few tumors, both </a:t>
            </a:r>
            <a:r>
              <a:rPr lang="en-US" b="1" dirty="0" smtClean="0">
                <a:solidFill>
                  <a:schemeClr val="accent4">
                    <a:lumMod val="75000"/>
                  </a:schemeClr>
                </a:solidFill>
              </a:rPr>
              <a:t>fast and slow components </a:t>
            </a:r>
            <a:r>
              <a:rPr lang="en-US" dirty="0" smtClean="0"/>
              <a:t>to </a:t>
            </a:r>
            <a:r>
              <a:rPr lang="en-US" dirty="0" err="1" smtClean="0"/>
              <a:t>reoxygenation</a:t>
            </a:r>
            <a:r>
              <a:rPr lang="en-US" dirty="0" smtClean="0"/>
              <a:t> are evident. </a:t>
            </a:r>
          </a:p>
          <a:p>
            <a:pPr>
              <a:buNone/>
            </a:pPr>
            <a:endParaRPr lang="en-US" dirty="0" smtClean="0"/>
          </a:p>
          <a:p>
            <a:pPr>
              <a:buNone/>
            </a:pPr>
            <a:r>
              <a:rPr lang="en-US" dirty="0" smtClean="0"/>
              <a:t>The differences of timescale </a:t>
            </a:r>
            <a:r>
              <a:rPr lang="en-US" b="1" dirty="0" smtClean="0">
                <a:solidFill>
                  <a:srgbClr val="FF0000"/>
                </a:solidFill>
              </a:rPr>
              <a:t>reflect the different types of hypoxia </a:t>
            </a:r>
            <a:r>
              <a:rPr lang="en-US" dirty="0" smtClean="0"/>
              <a:t>that are being reversed, </a:t>
            </a:r>
            <a:r>
              <a:rPr lang="en-US" u="sng" dirty="0" smtClean="0"/>
              <a:t>chronic versus acute. </a:t>
            </a:r>
          </a:p>
          <a:p>
            <a:pPr>
              <a:buNone/>
            </a:pPr>
            <a:r>
              <a:rPr lang="en-US" dirty="0" smtClean="0"/>
              <a:t>In the long term, a restructuring or a revascularization of the tumor occurs as the cells killed by the radiation are broken down and removed from the population. </a:t>
            </a:r>
          </a:p>
          <a:p>
            <a:pPr>
              <a:buNone/>
            </a:pPr>
            <a:r>
              <a:rPr lang="en-US" dirty="0" smtClean="0"/>
              <a:t>As the tumor shrinks in size, surviving cells that previously were beyond the range of oxygen diffusion are closer to a blood supply and so </a:t>
            </a:r>
            <a:r>
              <a:rPr lang="en-US" dirty="0" err="1" smtClean="0"/>
              <a:t>reoxygenate</a:t>
            </a:r>
            <a:r>
              <a:rPr lang="en-US" dirty="0" smtClean="0"/>
              <a:t>. </a:t>
            </a:r>
          </a:p>
          <a:p>
            <a:pPr>
              <a:buNone/>
            </a:pPr>
            <a:endParaRPr lang="en-US" dirty="0" smtClean="0"/>
          </a:p>
          <a:p>
            <a:pPr>
              <a:buNone/>
            </a:pPr>
            <a:r>
              <a:rPr lang="en-US" b="1" dirty="0" smtClean="0">
                <a:solidFill>
                  <a:srgbClr val="0070C0"/>
                </a:solidFill>
              </a:rPr>
              <a:t>This slow component </a:t>
            </a:r>
            <a:r>
              <a:rPr lang="en-US" dirty="0" smtClean="0"/>
              <a:t>of </a:t>
            </a:r>
            <a:r>
              <a:rPr lang="en-US" dirty="0" err="1" smtClean="0"/>
              <a:t>reoxygenation</a:t>
            </a:r>
            <a:r>
              <a:rPr lang="en-US" dirty="0" smtClean="0"/>
              <a:t>, taking place over a period of days as the tumor shrinks, involves</a:t>
            </a:r>
          </a:p>
          <a:p>
            <a:r>
              <a:rPr lang="en-US" dirty="0" err="1" smtClean="0"/>
              <a:t>reoxygenation</a:t>
            </a:r>
            <a:r>
              <a:rPr lang="en-US" dirty="0" smtClean="0"/>
              <a:t> of cells that were </a:t>
            </a:r>
            <a:r>
              <a:rPr lang="en-US" b="1" dirty="0" smtClean="0">
                <a:solidFill>
                  <a:srgbClr val="0070C0"/>
                </a:solidFill>
              </a:rPr>
              <a:t>chronically hypoxic</a:t>
            </a:r>
            <a:r>
              <a:rPr lang="en-US" i="1" dirty="0" smtClean="0"/>
              <a:t>.</a:t>
            </a:r>
          </a:p>
          <a:p>
            <a:endParaRPr lang="en-US" dirty="0" smtClean="0"/>
          </a:p>
          <a:p>
            <a:pPr>
              <a:buNone/>
            </a:pPr>
            <a:r>
              <a:rPr lang="en-US" dirty="0" smtClean="0"/>
              <a:t>By contrast, the </a:t>
            </a:r>
            <a:r>
              <a:rPr lang="en-US" b="1" dirty="0" smtClean="0">
                <a:solidFill>
                  <a:schemeClr val="accent6">
                    <a:lumMod val="75000"/>
                  </a:schemeClr>
                </a:solidFill>
              </a:rPr>
              <a:t>fast component of </a:t>
            </a:r>
            <a:r>
              <a:rPr lang="en-US" b="1" dirty="0" err="1" smtClean="0">
                <a:solidFill>
                  <a:schemeClr val="accent6">
                    <a:lumMod val="75000"/>
                  </a:schemeClr>
                </a:solidFill>
              </a:rPr>
              <a:t>reoxygenation</a:t>
            </a:r>
            <a:r>
              <a:rPr lang="en-US" dirty="0" smtClean="0"/>
              <a:t>, which is complete within hours, is caused by the </a:t>
            </a:r>
            <a:r>
              <a:rPr lang="en-US" dirty="0" err="1" smtClean="0"/>
              <a:t>reoxygenation</a:t>
            </a:r>
            <a:r>
              <a:rPr lang="en-US" dirty="0" smtClean="0"/>
              <a:t> of </a:t>
            </a:r>
            <a:r>
              <a:rPr lang="en-US" b="1" dirty="0" smtClean="0">
                <a:solidFill>
                  <a:schemeClr val="accent6">
                    <a:lumMod val="75000"/>
                  </a:schemeClr>
                </a:solidFill>
              </a:rPr>
              <a:t>acutely hypoxic cells</a:t>
            </a:r>
            <a:r>
              <a:rPr lang="en-US" dirty="0" smtClean="0"/>
              <a:t>; that is, those cells that were hypoxic at the time of irradiation because they were in regions in which a blood vessel was temporarily closed quickly </a:t>
            </a:r>
            <a:r>
              <a:rPr lang="en-US" dirty="0" err="1" smtClean="0"/>
              <a:t>reoxygenate</a:t>
            </a:r>
            <a:r>
              <a:rPr lang="en-US" dirty="0" smtClean="0"/>
              <a:t> when that vessel is </a:t>
            </a:r>
            <a:r>
              <a:rPr lang="pt-PT" dirty="0" err="1" smtClean="0"/>
              <a:t>reopened</a:t>
            </a:r>
            <a:r>
              <a:rPr lang="pt-PT" dirty="0" smtClean="0"/>
              <a:t>.</a:t>
            </a:r>
          </a:p>
          <a:p>
            <a:pPr>
              <a:buNone/>
            </a:pPr>
            <a:endParaRPr lang="pt-PT"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2">
              <a:lumMod val="20000"/>
              <a:lumOff val="80000"/>
            </a:schemeClr>
          </a:solidFill>
        </p:spPr>
        <p:txBody>
          <a:bodyPr>
            <a:normAutofit/>
          </a:bodyPr>
          <a:lstStyle/>
          <a:p>
            <a:r>
              <a:rPr lang="pt-PT" sz="2800" b="1" dirty="0" smtClean="0"/>
              <a:t>HYPOXIA AND CHEMORESISTANCE</a:t>
            </a:r>
            <a:endParaRPr lang="pt-PT" sz="2800" dirty="0"/>
          </a:p>
        </p:txBody>
      </p:sp>
      <p:sp>
        <p:nvSpPr>
          <p:cNvPr id="3" name="Marcador de Posição de Conteúdo 2"/>
          <p:cNvSpPr>
            <a:spLocks noGrp="1"/>
          </p:cNvSpPr>
          <p:nvPr>
            <p:ph idx="1"/>
          </p:nvPr>
        </p:nvSpPr>
        <p:spPr/>
        <p:txBody>
          <a:bodyPr>
            <a:normAutofit fontScale="55000" lnSpcReduction="20000"/>
          </a:bodyPr>
          <a:lstStyle/>
          <a:p>
            <a:pPr>
              <a:buNone/>
            </a:pPr>
            <a:endParaRPr lang="en-US" dirty="0" smtClean="0"/>
          </a:p>
          <a:p>
            <a:pPr>
              <a:buNone/>
            </a:pPr>
            <a:r>
              <a:rPr lang="en-US" dirty="0" smtClean="0"/>
              <a:t>Hypoxia can also decrease the efficacy of some chemotherapeutic agents owing to </a:t>
            </a:r>
          </a:p>
          <a:p>
            <a:pPr>
              <a:buFontTx/>
              <a:buChar char="-"/>
            </a:pPr>
            <a:r>
              <a:rPr lang="en-US" dirty="0" smtClean="0">
                <a:solidFill>
                  <a:srgbClr val="00B0F0"/>
                </a:solidFill>
              </a:rPr>
              <a:t>fluctuating blood flow</a:t>
            </a:r>
            <a:r>
              <a:rPr lang="en-US" dirty="0" smtClean="0"/>
              <a:t>, </a:t>
            </a:r>
          </a:p>
          <a:p>
            <a:pPr>
              <a:buFontTx/>
              <a:buChar char="-"/>
            </a:pPr>
            <a:r>
              <a:rPr lang="en-US" dirty="0" smtClean="0">
                <a:solidFill>
                  <a:srgbClr val="0070C0"/>
                </a:solidFill>
              </a:rPr>
              <a:t>drug diffusion distance</a:t>
            </a:r>
            <a:r>
              <a:rPr lang="en-US" dirty="0" smtClean="0"/>
              <a:t>,</a:t>
            </a:r>
          </a:p>
          <a:p>
            <a:pPr>
              <a:buFontTx/>
              <a:buChar char="-"/>
            </a:pPr>
            <a:r>
              <a:rPr lang="en-US" dirty="0" smtClean="0">
                <a:solidFill>
                  <a:srgbClr val="7030A0"/>
                </a:solidFill>
              </a:rPr>
              <a:t>decreased proliferation</a:t>
            </a:r>
            <a:r>
              <a:rPr lang="en-US" dirty="0" smtClean="0"/>
              <a:t>. </a:t>
            </a:r>
          </a:p>
          <a:p>
            <a:pPr>
              <a:buFontTx/>
              <a:buChar char="-"/>
            </a:pPr>
            <a:endParaRPr lang="en-US" dirty="0" smtClean="0"/>
          </a:p>
          <a:p>
            <a:pPr>
              <a:buNone/>
            </a:pPr>
            <a:r>
              <a:rPr lang="en-US" dirty="0" smtClean="0"/>
              <a:t>In addition, some chemotherapeutic agents that induce DNA damage </a:t>
            </a:r>
            <a:r>
              <a:rPr lang="en-US" dirty="0" err="1" smtClean="0"/>
              <a:t>ie</a:t>
            </a:r>
            <a:r>
              <a:rPr lang="en-US" dirty="0" smtClean="0"/>
              <a:t>. doxorubicin and </a:t>
            </a:r>
            <a:r>
              <a:rPr lang="en-US" dirty="0" err="1" smtClean="0"/>
              <a:t>bleomycin</a:t>
            </a:r>
            <a:r>
              <a:rPr lang="en-US" dirty="0" smtClean="0"/>
              <a:t>), are </a:t>
            </a:r>
            <a:r>
              <a:rPr lang="en-US" dirty="0" smtClean="0">
                <a:solidFill>
                  <a:srgbClr val="FF0000"/>
                </a:solidFill>
              </a:rPr>
              <a:t>less efficient at killing hypoxic </a:t>
            </a:r>
            <a:r>
              <a:rPr lang="en-US" dirty="0" smtClean="0"/>
              <a:t>tumor cells in part because of decreased free-radical generation. </a:t>
            </a:r>
          </a:p>
          <a:p>
            <a:pPr>
              <a:buNone/>
            </a:pPr>
            <a:endParaRPr lang="en-US" dirty="0" smtClean="0"/>
          </a:p>
          <a:p>
            <a:pPr>
              <a:buNone/>
            </a:pPr>
            <a:r>
              <a:rPr lang="en-US" dirty="0" smtClean="0"/>
              <a:t>Experimental animal studies have shown that 5-FU, </a:t>
            </a:r>
            <a:r>
              <a:rPr lang="en-US" dirty="0" err="1" smtClean="0"/>
              <a:t>methotrexate</a:t>
            </a:r>
            <a:r>
              <a:rPr lang="en-US" dirty="0" smtClean="0"/>
              <a:t>, and </a:t>
            </a:r>
            <a:r>
              <a:rPr lang="en-US" dirty="0" err="1" smtClean="0"/>
              <a:t>cisplatin</a:t>
            </a:r>
            <a:r>
              <a:rPr lang="en-US" dirty="0" smtClean="0"/>
              <a:t> are less effective at killing hypoxic cells than they are at killing </a:t>
            </a:r>
            <a:r>
              <a:rPr lang="en-US" dirty="0" err="1" smtClean="0"/>
              <a:t>normoxic</a:t>
            </a:r>
            <a:r>
              <a:rPr lang="en-US" dirty="0" smtClean="0"/>
              <a:t> tumor cells. </a:t>
            </a:r>
          </a:p>
          <a:p>
            <a:pPr>
              <a:buNone/>
            </a:pPr>
            <a:endParaRPr lang="en-US" dirty="0" smtClean="0"/>
          </a:p>
          <a:p>
            <a:pPr>
              <a:buNone/>
            </a:pPr>
            <a:r>
              <a:rPr lang="en-US" dirty="0" smtClean="0"/>
              <a:t>Furthermore, hypoxic tumor regions are frequently associated with a </a:t>
            </a:r>
            <a:r>
              <a:rPr lang="en-US" dirty="0" smtClean="0">
                <a:solidFill>
                  <a:srgbClr val="7030A0"/>
                </a:solidFill>
              </a:rPr>
              <a:t>low pH </a:t>
            </a:r>
            <a:r>
              <a:rPr lang="en-US" dirty="0" smtClean="0"/>
              <a:t>that can also diminish the activity of some chemotherapy </a:t>
            </a:r>
            <a:r>
              <a:rPr lang="pt-PT" dirty="0" err="1" smtClean="0"/>
              <a:t>agents</a:t>
            </a:r>
            <a:r>
              <a:rPr lang="pt-PT" dirty="0" smtClean="0"/>
              <a:t>.</a:t>
            </a:r>
            <a:endParaRPr lang="pt-PT"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47800"/>
            <a:ext cx="5295900"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36683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968F1C22-1E0A-4329-91BC-49F7A3EB03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72001" y="387234"/>
            <a:ext cx="3279005" cy="3252811"/>
          </a:xfrm>
          <a:prstGeom prst="rect">
            <a:avLst/>
          </a:prstGeom>
        </p:spPr>
      </p:pic>
      <p:pic>
        <p:nvPicPr>
          <p:cNvPr id="3" name="Imagem 2">
            <a:extLst>
              <a:ext uri="{FF2B5EF4-FFF2-40B4-BE49-F238E27FC236}">
                <a16:creationId xmlns:a16="http://schemas.microsoft.com/office/drawing/2014/main" xmlns="" id="{48864D4F-B91B-4A0A-9093-56C2C8B4EB5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08309" y="387234"/>
            <a:ext cx="2840055" cy="6257406"/>
          </a:xfrm>
          <a:prstGeom prst="rect">
            <a:avLst/>
          </a:prstGeom>
        </p:spPr>
      </p:pic>
      <p:pic>
        <p:nvPicPr>
          <p:cNvPr id="4" name="Imagem 3">
            <a:extLst>
              <a:ext uri="{FF2B5EF4-FFF2-40B4-BE49-F238E27FC236}">
                <a16:creationId xmlns:a16="http://schemas.microsoft.com/office/drawing/2014/main" xmlns="" id="{05E57299-CEC7-4C8A-B022-18FF8C935D8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635488" y="3642360"/>
            <a:ext cx="3030939" cy="3010711"/>
          </a:xfrm>
          <a:prstGeom prst="rect">
            <a:avLst/>
          </a:prstGeom>
        </p:spPr>
      </p:pic>
    </p:spTree>
    <p:extLst>
      <p:ext uri="{BB962C8B-B14F-4D97-AF65-F5344CB8AC3E}">
        <p14:creationId xmlns:p14="http://schemas.microsoft.com/office/powerpoint/2010/main" xmlns="" val="3604677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02A8A3D0-5486-4E2B-9132-7340DE69A10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43446" y="640793"/>
            <a:ext cx="3998361" cy="5962250"/>
          </a:xfrm>
          <a:prstGeom prst="rect">
            <a:avLst/>
          </a:prstGeom>
        </p:spPr>
      </p:pic>
    </p:spTree>
    <p:extLst>
      <p:ext uri="{BB962C8B-B14F-4D97-AF65-F5344CB8AC3E}">
        <p14:creationId xmlns:p14="http://schemas.microsoft.com/office/powerpoint/2010/main" xmlns="" val="48585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5AE8E58B-BDBA-4B99-A4BD-64B688D3DC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398030" y="250422"/>
            <a:ext cx="3995348" cy="6453935"/>
          </a:xfrm>
          <a:prstGeom prst="rect">
            <a:avLst/>
          </a:prstGeom>
        </p:spPr>
      </p:pic>
    </p:spTree>
    <p:extLst>
      <p:ext uri="{BB962C8B-B14F-4D97-AF65-F5344CB8AC3E}">
        <p14:creationId xmlns:p14="http://schemas.microsoft.com/office/powerpoint/2010/main" xmlns="" val="3343972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4">
              <a:lumMod val="20000"/>
              <a:lumOff val="80000"/>
            </a:schemeClr>
          </a:solidFill>
        </p:spPr>
        <p:txBody>
          <a:bodyPr>
            <a:normAutofit/>
          </a:bodyPr>
          <a:lstStyle/>
          <a:p>
            <a:r>
              <a:rPr lang="pt-PT" sz="2800" b="1" dirty="0" err="1" smtClean="0"/>
              <a:t>The</a:t>
            </a:r>
            <a:r>
              <a:rPr lang="pt-PT" sz="2800" b="1" dirty="0" smtClean="0"/>
              <a:t> </a:t>
            </a:r>
            <a:r>
              <a:rPr lang="pt-PT" sz="2800" b="1" dirty="0" err="1" smtClean="0"/>
              <a:t>Biology</a:t>
            </a:r>
            <a:r>
              <a:rPr lang="pt-PT" sz="2800" b="1" dirty="0" smtClean="0"/>
              <a:t> </a:t>
            </a:r>
            <a:r>
              <a:rPr lang="pt-PT" sz="2800" b="1" dirty="0" err="1" smtClean="0"/>
              <a:t>and</a:t>
            </a:r>
            <a:r>
              <a:rPr lang="pt-PT" sz="2800" b="1" dirty="0" smtClean="0"/>
              <a:t> </a:t>
            </a:r>
            <a:r>
              <a:rPr lang="pt-PT" sz="2800" b="1" dirty="0" err="1" smtClean="0"/>
              <a:t>Exploitation</a:t>
            </a:r>
            <a:r>
              <a:rPr lang="pt-PT" sz="2800" b="1" dirty="0" smtClean="0"/>
              <a:t/>
            </a:r>
            <a:br>
              <a:rPr lang="pt-PT" sz="2800" b="1" dirty="0" smtClean="0"/>
            </a:br>
            <a:r>
              <a:rPr lang="pt-PT" sz="2800" b="1" dirty="0" smtClean="0"/>
              <a:t>of Tumor </a:t>
            </a:r>
            <a:r>
              <a:rPr lang="pt-PT" sz="2800" b="1" dirty="0" err="1" smtClean="0"/>
              <a:t>Hypoxia</a:t>
            </a:r>
            <a:endParaRPr lang="pt-PT" sz="2800" b="1" dirty="0"/>
          </a:p>
        </p:txBody>
      </p:sp>
      <p:sp>
        <p:nvSpPr>
          <p:cNvPr id="3" name="Marcador de Posição de Conteúdo 2"/>
          <p:cNvSpPr>
            <a:spLocks noGrp="1"/>
          </p:cNvSpPr>
          <p:nvPr>
            <p:ph idx="1"/>
          </p:nvPr>
        </p:nvSpPr>
        <p:spPr/>
        <p:txBody>
          <a:bodyPr>
            <a:normAutofit fontScale="77500" lnSpcReduction="20000"/>
          </a:bodyPr>
          <a:lstStyle/>
          <a:p>
            <a:pPr>
              <a:buNone/>
            </a:pPr>
            <a:r>
              <a:rPr lang="en-US" dirty="0" smtClean="0"/>
              <a:t>Oxygen homeostasis is deregulated in several pathologic settings. </a:t>
            </a:r>
          </a:p>
          <a:p>
            <a:pPr>
              <a:buNone/>
            </a:pPr>
            <a:endParaRPr lang="en-US" dirty="0" smtClean="0"/>
          </a:p>
          <a:p>
            <a:pPr>
              <a:buNone/>
            </a:pPr>
            <a:r>
              <a:rPr lang="en-US" dirty="0" smtClean="0"/>
              <a:t>Hypoxia, or low oxygen conditions, exists in virtually all solid tumors.</a:t>
            </a:r>
          </a:p>
          <a:p>
            <a:pPr>
              <a:buNone/>
            </a:pPr>
            <a:r>
              <a:rPr lang="en-US" dirty="0" smtClean="0"/>
              <a:t> </a:t>
            </a:r>
          </a:p>
          <a:p>
            <a:pPr>
              <a:buNone/>
            </a:pPr>
            <a:r>
              <a:rPr lang="en-US" b="1" dirty="0" smtClean="0">
                <a:solidFill>
                  <a:srgbClr val="7030A0"/>
                </a:solidFill>
              </a:rPr>
              <a:t>As tumor cells rapidly expand, their growth outpaces the ability of the existing vasculature to supply both nutrients and oxygen, resulting in tumor hypoxia. </a:t>
            </a:r>
          </a:p>
          <a:p>
            <a:pPr>
              <a:buNone/>
            </a:pPr>
            <a:endParaRPr lang="en-US" dirty="0" smtClean="0"/>
          </a:p>
          <a:p>
            <a:pPr>
              <a:buNone/>
            </a:pPr>
            <a:r>
              <a:rPr lang="en-US" dirty="0" smtClean="0"/>
              <a:t>Cells experiencing hypoxia can cope with the low oxygen tension by </a:t>
            </a:r>
            <a:r>
              <a:rPr lang="en-US" b="1" dirty="0" smtClean="0">
                <a:solidFill>
                  <a:srgbClr val="D71785"/>
                </a:solidFill>
              </a:rPr>
              <a:t>either increasing delivery of oxygen or adapting to the </a:t>
            </a:r>
            <a:r>
              <a:rPr lang="pt-PT" b="1" dirty="0" err="1" smtClean="0">
                <a:solidFill>
                  <a:srgbClr val="D71785"/>
                </a:solidFill>
              </a:rPr>
              <a:t>low</a:t>
            </a:r>
            <a:r>
              <a:rPr lang="pt-PT" b="1" dirty="0" smtClean="0">
                <a:solidFill>
                  <a:srgbClr val="D71785"/>
                </a:solidFill>
              </a:rPr>
              <a:t> </a:t>
            </a:r>
            <a:r>
              <a:rPr lang="pt-PT" b="1" dirty="0" err="1" smtClean="0">
                <a:solidFill>
                  <a:srgbClr val="D71785"/>
                </a:solidFill>
              </a:rPr>
              <a:t>oxygen</a:t>
            </a:r>
            <a:r>
              <a:rPr lang="pt-PT" b="1" dirty="0" smtClean="0">
                <a:solidFill>
                  <a:srgbClr val="D71785"/>
                </a:solidFill>
              </a:rPr>
              <a:t> </a:t>
            </a:r>
            <a:r>
              <a:rPr lang="pt-PT" b="1" dirty="0" err="1" smtClean="0">
                <a:solidFill>
                  <a:srgbClr val="D71785"/>
                </a:solidFill>
              </a:rPr>
              <a:t>level</a:t>
            </a:r>
            <a:r>
              <a:rPr lang="pt-PT" dirty="0" smtClean="0"/>
              <a:t>.</a:t>
            </a:r>
            <a:endParaRPr lang="pt-PT"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4">
              <a:lumMod val="20000"/>
              <a:lumOff val="80000"/>
            </a:schemeClr>
          </a:solidFill>
        </p:spPr>
        <p:txBody>
          <a:bodyPr>
            <a:normAutofit/>
          </a:bodyPr>
          <a:lstStyle/>
          <a:p>
            <a:r>
              <a:rPr lang="pt-PT" sz="2800" b="1" dirty="0" err="1" smtClean="0"/>
              <a:t>The</a:t>
            </a:r>
            <a:r>
              <a:rPr lang="pt-PT" sz="2800" b="1" dirty="0" smtClean="0"/>
              <a:t> </a:t>
            </a:r>
            <a:r>
              <a:rPr lang="pt-PT" sz="2800" b="1" dirty="0" err="1" smtClean="0"/>
              <a:t>Biology</a:t>
            </a:r>
            <a:r>
              <a:rPr lang="pt-PT" sz="2800" b="1" dirty="0" smtClean="0"/>
              <a:t> </a:t>
            </a:r>
            <a:r>
              <a:rPr lang="pt-PT" sz="2800" b="1" dirty="0" err="1" smtClean="0"/>
              <a:t>and</a:t>
            </a:r>
            <a:r>
              <a:rPr lang="pt-PT" sz="2800" b="1" dirty="0" smtClean="0"/>
              <a:t> </a:t>
            </a:r>
            <a:r>
              <a:rPr lang="pt-PT" sz="2800" b="1" dirty="0" err="1" smtClean="0"/>
              <a:t>Exploitation</a:t>
            </a:r>
            <a:r>
              <a:rPr lang="pt-PT" sz="2800" b="1" dirty="0" smtClean="0"/>
              <a:t/>
            </a:r>
            <a:br>
              <a:rPr lang="pt-PT" sz="2800" b="1" dirty="0" smtClean="0"/>
            </a:br>
            <a:r>
              <a:rPr lang="pt-PT" sz="2800" b="1" dirty="0" smtClean="0"/>
              <a:t>of Tumor </a:t>
            </a:r>
            <a:r>
              <a:rPr lang="pt-PT" sz="2800" b="1" dirty="0" err="1" smtClean="0"/>
              <a:t>Hypoxia</a:t>
            </a:r>
            <a:endParaRPr lang="pt-PT" sz="2800" b="1" dirty="0"/>
          </a:p>
        </p:txBody>
      </p:sp>
      <p:sp>
        <p:nvSpPr>
          <p:cNvPr id="3" name="Marcador de Posição de Conteúdo 2"/>
          <p:cNvSpPr>
            <a:spLocks noGrp="1"/>
          </p:cNvSpPr>
          <p:nvPr>
            <p:ph idx="1"/>
          </p:nvPr>
        </p:nvSpPr>
        <p:spPr/>
        <p:txBody>
          <a:bodyPr>
            <a:normAutofit fontScale="70000" lnSpcReduction="20000"/>
          </a:bodyPr>
          <a:lstStyle/>
          <a:p>
            <a:pPr>
              <a:buNone/>
            </a:pPr>
            <a:endParaRPr lang="pt-PT" dirty="0" smtClean="0"/>
          </a:p>
          <a:p>
            <a:pPr>
              <a:buNone/>
            </a:pPr>
            <a:r>
              <a:rPr lang="pt-PT" b="1" dirty="0" err="1" smtClean="0">
                <a:solidFill>
                  <a:srgbClr val="7030A0"/>
                </a:solidFill>
              </a:rPr>
              <a:t>Hypoxia-inducible</a:t>
            </a:r>
            <a:r>
              <a:rPr lang="pt-PT" b="1" dirty="0" smtClean="0">
                <a:solidFill>
                  <a:srgbClr val="7030A0"/>
                </a:solidFill>
              </a:rPr>
              <a:t> </a:t>
            </a:r>
            <a:r>
              <a:rPr lang="pt-PT" b="1" dirty="0" err="1" smtClean="0">
                <a:solidFill>
                  <a:srgbClr val="7030A0"/>
                </a:solidFill>
              </a:rPr>
              <a:t>factors</a:t>
            </a:r>
            <a:r>
              <a:rPr lang="pt-PT" b="1" dirty="0" smtClean="0">
                <a:solidFill>
                  <a:srgbClr val="7030A0"/>
                </a:solidFill>
              </a:rPr>
              <a:t> </a:t>
            </a:r>
            <a:r>
              <a:rPr lang="pt-PT" dirty="0" smtClean="0"/>
              <a:t>(</a:t>
            </a:r>
            <a:r>
              <a:rPr lang="pt-PT" b="1" dirty="0" err="1" smtClean="0"/>
              <a:t>HIFs</a:t>
            </a:r>
            <a:r>
              <a:rPr lang="pt-PT" dirty="0" smtClean="0"/>
              <a:t>) are </a:t>
            </a:r>
            <a:r>
              <a:rPr lang="pt-PT" dirty="0" err="1" smtClean="0"/>
              <a:t>transcription</a:t>
            </a:r>
            <a:r>
              <a:rPr lang="pt-PT" dirty="0" smtClean="0"/>
              <a:t> </a:t>
            </a:r>
            <a:r>
              <a:rPr lang="en-US" dirty="0" smtClean="0"/>
              <a:t>factors that facilitate both oxygen delivery and adaptation to oxygen deprivation by regulating the expression of genes that are involved in many cellular processes including</a:t>
            </a:r>
          </a:p>
          <a:p>
            <a:pPr>
              <a:buNone/>
            </a:pPr>
            <a:r>
              <a:rPr lang="en-US" dirty="0" smtClean="0"/>
              <a:t>	</a:t>
            </a:r>
            <a:r>
              <a:rPr lang="en-US" dirty="0" smtClean="0">
                <a:solidFill>
                  <a:srgbClr val="D71785"/>
                </a:solidFill>
              </a:rPr>
              <a:t>- glucose uptake and metabolism</a:t>
            </a:r>
            <a:r>
              <a:rPr lang="en-US" dirty="0" smtClean="0"/>
              <a:t>,</a:t>
            </a:r>
          </a:p>
          <a:p>
            <a:pPr>
              <a:buNone/>
            </a:pPr>
            <a:r>
              <a:rPr lang="en-US" dirty="0" smtClean="0"/>
              <a:t>     -  </a:t>
            </a:r>
            <a:r>
              <a:rPr lang="en-US" dirty="0" smtClean="0">
                <a:solidFill>
                  <a:srgbClr val="FF0000"/>
                </a:solidFill>
              </a:rPr>
              <a:t>angiogenesis</a:t>
            </a:r>
            <a:r>
              <a:rPr lang="en-US" dirty="0" smtClean="0"/>
              <a:t>,</a:t>
            </a:r>
          </a:p>
          <a:p>
            <a:pPr>
              <a:buNone/>
            </a:pPr>
            <a:r>
              <a:rPr lang="en-US" dirty="0" smtClean="0"/>
              <a:t>     - </a:t>
            </a:r>
            <a:r>
              <a:rPr lang="en-US" dirty="0" err="1" smtClean="0">
                <a:solidFill>
                  <a:srgbClr val="7030A0"/>
                </a:solidFill>
              </a:rPr>
              <a:t>erythropoiesis</a:t>
            </a:r>
            <a:r>
              <a:rPr lang="en-US" dirty="0" smtClean="0"/>
              <a:t>, </a:t>
            </a:r>
          </a:p>
          <a:p>
            <a:pPr>
              <a:buNone/>
            </a:pPr>
            <a:r>
              <a:rPr lang="en-US" dirty="0" smtClean="0"/>
              <a:t>     - </a:t>
            </a:r>
            <a:r>
              <a:rPr lang="en-US" dirty="0" smtClean="0">
                <a:solidFill>
                  <a:srgbClr val="002060"/>
                </a:solidFill>
              </a:rPr>
              <a:t>cell proliferation</a:t>
            </a:r>
            <a:r>
              <a:rPr lang="en-US" dirty="0" smtClean="0"/>
              <a:t>,</a:t>
            </a:r>
          </a:p>
          <a:p>
            <a:pPr>
              <a:buNone/>
            </a:pPr>
            <a:r>
              <a:rPr lang="en-US" dirty="0" smtClean="0"/>
              <a:t>     - </a:t>
            </a:r>
            <a:r>
              <a:rPr lang="en-US" dirty="0" smtClean="0">
                <a:solidFill>
                  <a:srgbClr val="0070C0"/>
                </a:solidFill>
              </a:rPr>
              <a:t>apoptosis</a:t>
            </a:r>
            <a:r>
              <a:rPr lang="en-US" dirty="0" smtClean="0"/>
              <a:t>.</a:t>
            </a:r>
          </a:p>
          <a:p>
            <a:pPr>
              <a:buNone/>
            </a:pPr>
            <a:endParaRPr lang="en-US" dirty="0" smtClean="0"/>
          </a:p>
          <a:p>
            <a:pPr>
              <a:buNone/>
            </a:pPr>
            <a:r>
              <a:rPr lang="pt-PT" b="1" dirty="0" smtClean="0"/>
              <a:t>HIF-1,</a:t>
            </a:r>
            <a:r>
              <a:rPr lang="en-US" b="1" dirty="0" smtClean="0"/>
              <a:t>-2, and -3 </a:t>
            </a:r>
            <a:r>
              <a:rPr lang="en-US" dirty="0" smtClean="0"/>
              <a:t>regulate transcriptional programs in response to low </a:t>
            </a:r>
            <a:r>
              <a:rPr lang="pt-PT" dirty="0" err="1" smtClean="0"/>
              <a:t>oxygen</a:t>
            </a:r>
            <a:r>
              <a:rPr lang="pt-PT" dirty="0" smtClean="0"/>
              <a:t> </a:t>
            </a:r>
            <a:r>
              <a:rPr lang="pt-PT" dirty="0" err="1" smtClean="0"/>
              <a:t>levels</a:t>
            </a:r>
            <a:endParaRPr lang="pt-PT"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4">
              <a:lumMod val="20000"/>
              <a:lumOff val="80000"/>
            </a:schemeClr>
          </a:solidFill>
        </p:spPr>
        <p:txBody>
          <a:bodyPr>
            <a:noAutofit/>
          </a:bodyPr>
          <a:lstStyle/>
          <a:p>
            <a:r>
              <a:rPr lang="pt-PT" sz="2800" b="1" dirty="0" smtClean="0"/>
              <a:t/>
            </a:r>
            <a:br>
              <a:rPr lang="pt-PT" sz="2800" b="1" dirty="0" smtClean="0"/>
            </a:br>
            <a:r>
              <a:rPr lang="pt-PT" sz="2800" b="1" dirty="0" err="1" smtClean="0"/>
              <a:t>Important</a:t>
            </a:r>
            <a:r>
              <a:rPr lang="pt-PT" sz="2800" b="1" dirty="0" smtClean="0"/>
              <a:t> Roles of </a:t>
            </a:r>
            <a:r>
              <a:rPr lang="pt-PT" sz="2800" b="1" dirty="0" err="1" smtClean="0"/>
              <a:t>Hypoxia-Inducible</a:t>
            </a:r>
            <a:r>
              <a:rPr lang="pt-PT" sz="2800" b="1" dirty="0" smtClean="0"/>
              <a:t/>
            </a:r>
            <a:br>
              <a:rPr lang="pt-PT" sz="2800" b="1" dirty="0" smtClean="0"/>
            </a:br>
            <a:r>
              <a:rPr lang="pt-PT" sz="2800" b="1" dirty="0" err="1" smtClean="0"/>
              <a:t>Factor</a:t>
            </a:r>
            <a:r>
              <a:rPr lang="pt-PT" sz="2800" b="1" dirty="0" smtClean="0"/>
              <a:t> in </a:t>
            </a:r>
            <a:r>
              <a:rPr lang="pt-PT" sz="2800" b="1" dirty="0" err="1" smtClean="0"/>
              <a:t>Tumors</a:t>
            </a:r>
            <a:r>
              <a:rPr lang="pt-PT" sz="2800" b="1" dirty="0" smtClean="0"/>
              <a:t/>
            </a:r>
            <a:br>
              <a:rPr lang="pt-PT" sz="2800" b="1" dirty="0" smtClean="0"/>
            </a:br>
            <a:endParaRPr lang="pt-PT" sz="2800" dirty="0"/>
          </a:p>
        </p:txBody>
      </p:sp>
      <p:sp>
        <p:nvSpPr>
          <p:cNvPr id="3" name="Marcador de Posição de Conteúdo 2"/>
          <p:cNvSpPr>
            <a:spLocks noGrp="1"/>
          </p:cNvSpPr>
          <p:nvPr>
            <p:ph idx="1"/>
          </p:nvPr>
        </p:nvSpPr>
        <p:spPr/>
        <p:txBody>
          <a:bodyPr>
            <a:normAutofit fontScale="77500" lnSpcReduction="20000"/>
          </a:bodyPr>
          <a:lstStyle/>
          <a:p>
            <a:pPr>
              <a:buNone/>
            </a:pPr>
            <a:r>
              <a:rPr lang="pt-PT" b="1" dirty="0" smtClean="0">
                <a:solidFill>
                  <a:srgbClr val="7030A0"/>
                </a:solidFill>
              </a:rPr>
              <a:t>				Tumor </a:t>
            </a:r>
            <a:r>
              <a:rPr lang="pt-PT" b="1" dirty="0" err="1" smtClean="0">
                <a:solidFill>
                  <a:srgbClr val="7030A0"/>
                </a:solidFill>
              </a:rPr>
              <a:t>Angiogenesis</a:t>
            </a:r>
            <a:endParaRPr lang="pt-PT" b="1" dirty="0" smtClean="0">
              <a:solidFill>
                <a:srgbClr val="7030A0"/>
              </a:solidFill>
            </a:endParaRPr>
          </a:p>
          <a:p>
            <a:pPr>
              <a:buNone/>
            </a:pPr>
            <a:endParaRPr lang="en-US" sz="2300" dirty="0" smtClean="0"/>
          </a:p>
          <a:p>
            <a:pPr>
              <a:buNone/>
            </a:pPr>
            <a:r>
              <a:rPr lang="en-US" sz="2300" dirty="0" smtClean="0"/>
              <a:t>The formation of new blood vessels is critical for tumor expansion because the supply of oxygen and nutrients becomes limited in tumor cells that are located more than 100 um away from a </a:t>
            </a:r>
            <a:r>
              <a:rPr lang="pt-PT" sz="2300" dirty="0" err="1" smtClean="0"/>
              <a:t>blood</a:t>
            </a:r>
            <a:r>
              <a:rPr lang="pt-PT" sz="2300" dirty="0" smtClean="0"/>
              <a:t> </a:t>
            </a:r>
            <a:r>
              <a:rPr lang="pt-PT" sz="2300" dirty="0" err="1" smtClean="0"/>
              <a:t>vessel</a:t>
            </a:r>
            <a:r>
              <a:rPr lang="pt-PT" sz="2300" dirty="0" smtClean="0"/>
              <a:t>.</a:t>
            </a:r>
            <a:r>
              <a:rPr lang="en-US" sz="2300" dirty="0" smtClean="0"/>
              <a:t> </a:t>
            </a:r>
          </a:p>
          <a:p>
            <a:pPr>
              <a:buNone/>
            </a:pPr>
            <a:endParaRPr lang="en-US" sz="2300" dirty="0" smtClean="0"/>
          </a:p>
          <a:p>
            <a:pPr>
              <a:buNone/>
            </a:pPr>
            <a:r>
              <a:rPr lang="en-US" sz="2300" dirty="0" smtClean="0"/>
              <a:t>Unlike normal tissues where there is a balance between </a:t>
            </a:r>
            <a:r>
              <a:rPr lang="en-US" sz="2300" dirty="0" err="1" smtClean="0"/>
              <a:t>proangiogenic</a:t>
            </a:r>
            <a:r>
              <a:rPr lang="en-US" sz="2300" dirty="0" smtClean="0"/>
              <a:t> and </a:t>
            </a:r>
            <a:r>
              <a:rPr lang="en-US" sz="2300" dirty="0" err="1" smtClean="0"/>
              <a:t>antiangiogenic</a:t>
            </a:r>
            <a:r>
              <a:rPr lang="en-US" sz="2300" dirty="0" smtClean="0"/>
              <a:t> factors, tumors tip the balance </a:t>
            </a:r>
            <a:r>
              <a:rPr lang="en-US" sz="2300" dirty="0" smtClean="0">
                <a:solidFill>
                  <a:srgbClr val="7030A0"/>
                </a:solidFill>
              </a:rPr>
              <a:t>toward </a:t>
            </a:r>
            <a:r>
              <a:rPr lang="en-US" sz="2300" dirty="0" err="1" smtClean="0">
                <a:solidFill>
                  <a:srgbClr val="7030A0"/>
                </a:solidFill>
              </a:rPr>
              <a:t>proangiogenic</a:t>
            </a:r>
            <a:r>
              <a:rPr lang="en-US" sz="2300" dirty="0" smtClean="0">
                <a:solidFill>
                  <a:srgbClr val="7030A0"/>
                </a:solidFill>
              </a:rPr>
              <a:t> factors.</a:t>
            </a:r>
          </a:p>
          <a:p>
            <a:pPr>
              <a:buNone/>
            </a:pPr>
            <a:endParaRPr lang="en-US" sz="2300" dirty="0" smtClean="0"/>
          </a:p>
          <a:p>
            <a:pPr>
              <a:buNone/>
            </a:pPr>
            <a:r>
              <a:rPr lang="en-US" sz="2300" dirty="0" smtClean="0"/>
              <a:t> Of all the </a:t>
            </a:r>
            <a:r>
              <a:rPr lang="en-US" sz="2300" dirty="0" err="1" smtClean="0"/>
              <a:t>proangiogenic</a:t>
            </a:r>
            <a:r>
              <a:rPr lang="en-US" sz="2300" dirty="0" smtClean="0"/>
              <a:t> factors induced by HIF, </a:t>
            </a:r>
            <a:r>
              <a:rPr lang="en-US" sz="2300" dirty="0" smtClean="0">
                <a:solidFill>
                  <a:srgbClr val="7030A0"/>
                </a:solidFill>
              </a:rPr>
              <a:t>vascular endothelial growth factor-A</a:t>
            </a:r>
            <a:r>
              <a:rPr lang="en-US" sz="2300" dirty="0" smtClean="0"/>
              <a:t> (</a:t>
            </a:r>
            <a:r>
              <a:rPr lang="en-US" sz="2300" b="1" dirty="0" smtClean="0"/>
              <a:t>VEGF-A</a:t>
            </a:r>
            <a:r>
              <a:rPr lang="en-US" sz="2300" dirty="0" smtClean="0"/>
              <a:t>) appears to be the most critical because it has potent </a:t>
            </a:r>
            <a:r>
              <a:rPr lang="en-US" sz="2300" dirty="0" err="1" smtClean="0"/>
              <a:t>proangiogenic</a:t>
            </a:r>
            <a:r>
              <a:rPr lang="en-US" sz="2300" dirty="0" smtClean="0"/>
              <a:t> properties and is expressed in a large number of </a:t>
            </a:r>
            <a:r>
              <a:rPr lang="pt-PT" sz="2300" dirty="0" err="1" smtClean="0"/>
              <a:t>human</a:t>
            </a:r>
            <a:r>
              <a:rPr lang="pt-PT" sz="2300" dirty="0" smtClean="0"/>
              <a:t> </a:t>
            </a:r>
            <a:r>
              <a:rPr lang="pt-PT" sz="2300" dirty="0" err="1" smtClean="0"/>
              <a:t>tumors</a:t>
            </a:r>
            <a:endParaRPr lang="pt-PT" sz="2300" dirty="0" smtClean="0"/>
          </a:p>
          <a:p>
            <a:pPr>
              <a:buNone/>
            </a:pPr>
            <a:r>
              <a:rPr lang="en-US" sz="2000" dirty="0" smtClean="0"/>
              <a:t> </a:t>
            </a:r>
          </a:p>
          <a:p>
            <a:pPr>
              <a:buNone/>
            </a:pPr>
            <a:r>
              <a:rPr lang="en-US" sz="2000" dirty="0" smtClean="0"/>
              <a:t>(</a:t>
            </a:r>
            <a:r>
              <a:rPr lang="en-US" sz="2000" b="1" dirty="0" smtClean="0"/>
              <a:t>VEGF </a:t>
            </a:r>
            <a:r>
              <a:rPr lang="en-US" sz="2000" dirty="0" smtClean="0"/>
              <a:t>are important signaling </a:t>
            </a:r>
            <a:r>
              <a:rPr lang="en-US" sz="2000" dirty="0" smtClean="0">
                <a:hlinkClick r:id="rId2" tooltip="Protein"/>
              </a:rPr>
              <a:t>proteins</a:t>
            </a:r>
            <a:r>
              <a:rPr lang="en-US" sz="2000" dirty="0" smtClean="0"/>
              <a:t> involved in both </a:t>
            </a:r>
            <a:r>
              <a:rPr lang="en-US" sz="2000" dirty="0" err="1" smtClean="0">
                <a:hlinkClick r:id="rId3" tooltip="Vasculogenesis"/>
              </a:rPr>
              <a:t>vasculogenesis</a:t>
            </a:r>
            <a:r>
              <a:rPr lang="en-US" sz="2000" dirty="0" smtClean="0"/>
              <a:t> (the </a:t>
            </a:r>
            <a:r>
              <a:rPr lang="en-US" sz="2000" b="1" i="1" dirty="0" smtClean="0">
                <a:solidFill>
                  <a:srgbClr val="FF0000"/>
                </a:solidFill>
                <a:hlinkClick r:id="rId4" tooltip="De novo synthesis"/>
              </a:rPr>
              <a:t>de novo</a:t>
            </a:r>
            <a:r>
              <a:rPr lang="en-US" sz="2000" dirty="0" smtClean="0"/>
              <a:t> formation of the embryonic </a:t>
            </a:r>
            <a:r>
              <a:rPr lang="en-US" sz="2000" dirty="0" smtClean="0">
                <a:hlinkClick r:id="rId5" tooltip="Circulatory system"/>
              </a:rPr>
              <a:t>circulatory system</a:t>
            </a:r>
            <a:r>
              <a:rPr lang="en-US" sz="2000" dirty="0" smtClean="0"/>
              <a:t>) and </a:t>
            </a:r>
            <a:r>
              <a:rPr lang="en-US" sz="2000" dirty="0" smtClean="0">
                <a:hlinkClick r:id="rId6" tooltip="Angiogenesis"/>
              </a:rPr>
              <a:t>angiogenesis</a:t>
            </a:r>
            <a:r>
              <a:rPr lang="en-US" sz="2000" dirty="0" smtClean="0"/>
              <a:t> (the growth of blood vessels from pre-existing vasculature)</a:t>
            </a:r>
            <a:endParaRPr lang="pt-PT" sz="2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404664"/>
            <a:ext cx="8229600" cy="1143000"/>
          </a:xfrm>
          <a:solidFill>
            <a:schemeClr val="accent4">
              <a:lumMod val="20000"/>
              <a:lumOff val="80000"/>
            </a:schemeClr>
          </a:solidFill>
        </p:spPr>
        <p:txBody>
          <a:bodyPr>
            <a:noAutofit/>
          </a:bodyPr>
          <a:lstStyle/>
          <a:p>
            <a:r>
              <a:rPr lang="pt-PT" sz="2800" b="1" dirty="0" smtClean="0"/>
              <a:t/>
            </a:r>
            <a:br>
              <a:rPr lang="pt-PT" sz="2800" b="1" dirty="0" smtClean="0"/>
            </a:br>
            <a:r>
              <a:rPr lang="pt-PT" sz="2800" b="1" dirty="0" err="1" smtClean="0"/>
              <a:t>Important</a:t>
            </a:r>
            <a:r>
              <a:rPr lang="pt-PT" sz="2800" b="1" dirty="0" smtClean="0"/>
              <a:t> Roles of </a:t>
            </a:r>
            <a:r>
              <a:rPr lang="pt-PT" sz="2800" b="1" dirty="0" err="1" smtClean="0"/>
              <a:t>Hypoxia-Inducible</a:t>
            </a:r>
            <a:r>
              <a:rPr lang="pt-PT" sz="2800" b="1" dirty="0" smtClean="0"/>
              <a:t/>
            </a:r>
            <a:br>
              <a:rPr lang="pt-PT" sz="2800" b="1" dirty="0" smtClean="0"/>
            </a:br>
            <a:r>
              <a:rPr lang="pt-PT" sz="2800" b="1" dirty="0" err="1" smtClean="0"/>
              <a:t>Factor</a:t>
            </a:r>
            <a:r>
              <a:rPr lang="pt-PT" sz="2800" b="1" dirty="0" smtClean="0"/>
              <a:t> in </a:t>
            </a:r>
            <a:r>
              <a:rPr lang="pt-PT" sz="2800" b="1" dirty="0" err="1" smtClean="0"/>
              <a:t>Tumors</a:t>
            </a:r>
            <a:r>
              <a:rPr lang="pt-PT" sz="2800" b="1" dirty="0" smtClean="0"/>
              <a:t/>
            </a:r>
            <a:br>
              <a:rPr lang="pt-PT" sz="2800" b="1" dirty="0" smtClean="0"/>
            </a:br>
            <a:endParaRPr lang="pt-PT" sz="2800" dirty="0"/>
          </a:p>
        </p:txBody>
      </p:sp>
      <p:sp>
        <p:nvSpPr>
          <p:cNvPr id="3" name="Marcador de Posição de Conteúdo 2"/>
          <p:cNvSpPr>
            <a:spLocks noGrp="1"/>
          </p:cNvSpPr>
          <p:nvPr>
            <p:ph idx="1"/>
          </p:nvPr>
        </p:nvSpPr>
        <p:spPr/>
        <p:txBody>
          <a:bodyPr>
            <a:normAutofit fontScale="47500" lnSpcReduction="20000"/>
          </a:bodyPr>
          <a:lstStyle/>
          <a:p>
            <a:pPr lvl="5">
              <a:buNone/>
            </a:pPr>
            <a:endParaRPr lang="pt-PT" sz="3400" b="1" u="sng" dirty="0" smtClean="0">
              <a:solidFill>
                <a:srgbClr val="D71785"/>
              </a:solidFill>
            </a:endParaRPr>
          </a:p>
          <a:p>
            <a:pPr lvl="5">
              <a:buNone/>
            </a:pPr>
            <a:r>
              <a:rPr lang="pt-PT" sz="3400" b="1" u="sng" dirty="0" smtClean="0">
                <a:solidFill>
                  <a:srgbClr val="D71785"/>
                </a:solidFill>
              </a:rPr>
              <a:t>Tumor </a:t>
            </a:r>
            <a:r>
              <a:rPr lang="pt-PT" sz="3400" b="1" u="sng" dirty="0" err="1" smtClean="0">
                <a:solidFill>
                  <a:srgbClr val="D71785"/>
                </a:solidFill>
              </a:rPr>
              <a:t>Metabolism</a:t>
            </a:r>
            <a:endParaRPr lang="pt-PT" sz="3400" b="1" u="sng" dirty="0" smtClean="0">
              <a:solidFill>
                <a:srgbClr val="D71785"/>
              </a:solidFill>
            </a:endParaRPr>
          </a:p>
          <a:p>
            <a:pPr lvl="5">
              <a:buNone/>
            </a:pPr>
            <a:endParaRPr lang="pt-PT" sz="3400" b="1" u="sng" dirty="0" smtClean="0">
              <a:solidFill>
                <a:srgbClr val="D71785"/>
              </a:solidFill>
            </a:endParaRPr>
          </a:p>
          <a:p>
            <a:pPr>
              <a:buNone/>
            </a:pPr>
            <a:r>
              <a:rPr lang="en-US" dirty="0" smtClean="0"/>
              <a:t>Almost 100 years ago, cancer cells were found to </a:t>
            </a:r>
            <a:r>
              <a:rPr lang="en-US" u="sng" dirty="0" smtClean="0"/>
              <a:t>shift glucose metabolism from an oxidative to </a:t>
            </a:r>
            <a:r>
              <a:rPr lang="en-US" u="sng" dirty="0" err="1" smtClean="0"/>
              <a:t>glycolytic</a:t>
            </a:r>
            <a:r>
              <a:rPr lang="en-US" u="sng" dirty="0" smtClean="0"/>
              <a:t> pathway</a:t>
            </a:r>
            <a:r>
              <a:rPr lang="en-US" dirty="0" smtClean="0"/>
              <a:t>. </a:t>
            </a:r>
          </a:p>
          <a:p>
            <a:pPr>
              <a:buNone/>
            </a:pPr>
            <a:endParaRPr lang="en-US" dirty="0" smtClean="0"/>
          </a:p>
          <a:p>
            <a:pPr>
              <a:buNone/>
            </a:pPr>
            <a:r>
              <a:rPr lang="en-US" dirty="0" smtClean="0"/>
              <a:t>Energy consumption from metabolic activities in normal cells relies primarily on mitochondrial oxidative </a:t>
            </a:r>
            <a:r>
              <a:rPr lang="en-US" dirty="0" err="1" smtClean="0"/>
              <a:t>phosphorylation</a:t>
            </a:r>
            <a:r>
              <a:rPr lang="en-US" dirty="0" smtClean="0"/>
              <a:t>, which is efficient and generates more adenosine </a:t>
            </a:r>
            <a:r>
              <a:rPr lang="en-US" dirty="0" err="1" smtClean="0"/>
              <a:t>triphosphate</a:t>
            </a:r>
            <a:r>
              <a:rPr lang="en-US" dirty="0" smtClean="0"/>
              <a:t> (ATP) than </a:t>
            </a:r>
            <a:r>
              <a:rPr lang="en-US" dirty="0" err="1" smtClean="0"/>
              <a:t>glycolysis</a:t>
            </a:r>
            <a:r>
              <a:rPr lang="en-US" dirty="0" smtClean="0"/>
              <a:t>. However, one of the metabolic features of cancer cells is to avidly take up glucose for aerobic </a:t>
            </a:r>
            <a:r>
              <a:rPr lang="en-US" dirty="0" err="1" smtClean="0"/>
              <a:t>glycolysis</a:t>
            </a:r>
            <a:r>
              <a:rPr lang="en-US" dirty="0" smtClean="0"/>
              <a:t>. </a:t>
            </a:r>
          </a:p>
          <a:p>
            <a:pPr>
              <a:buNone/>
            </a:pPr>
            <a:endParaRPr lang="en-US" dirty="0" smtClean="0"/>
          </a:p>
          <a:p>
            <a:pPr>
              <a:buNone/>
            </a:pPr>
            <a:r>
              <a:rPr lang="en-US" dirty="0" smtClean="0"/>
              <a:t>This inefficient pathway for energy production in cancer cells was first described by German scientist Otto Warburg in the 1920s, and is also known as the Warburg effect</a:t>
            </a:r>
          </a:p>
          <a:p>
            <a:pPr>
              <a:buNone/>
            </a:pPr>
            <a:endParaRPr lang="en-US" dirty="0" smtClean="0"/>
          </a:p>
          <a:p>
            <a:pPr>
              <a:buNone/>
            </a:pPr>
            <a:r>
              <a:rPr lang="en-US" dirty="0" smtClean="0"/>
              <a:t>This shift is characterized by decreased mitochondrial respiration and increased lactate production even with oxygen.</a:t>
            </a:r>
          </a:p>
          <a:p>
            <a:endParaRPr lang="en-US" dirty="0" smtClean="0"/>
          </a:p>
          <a:p>
            <a:pPr>
              <a:buNone/>
            </a:pPr>
            <a:r>
              <a:rPr lang="en-US" dirty="0" smtClean="0"/>
              <a:t>Numerous studies have established that </a:t>
            </a:r>
            <a:r>
              <a:rPr lang="en-US" dirty="0" smtClean="0">
                <a:solidFill>
                  <a:srgbClr val="D71785"/>
                </a:solidFill>
              </a:rPr>
              <a:t>HIF-1 regulates </a:t>
            </a:r>
            <a:r>
              <a:rPr lang="en-US" dirty="0" smtClean="0"/>
              <a:t>the expression of genes involved in </a:t>
            </a:r>
            <a:r>
              <a:rPr lang="en-US" dirty="0" err="1" smtClean="0">
                <a:solidFill>
                  <a:srgbClr val="D71785"/>
                </a:solidFill>
              </a:rPr>
              <a:t>glycolytic</a:t>
            </a:r>
            <a:r>
              <a:rPr lang="en-US" dirty="0" smtClean="0">
                <a:solidFill>
                  <a:srgbClr val="D71785"/>
                </a:solidFill>
              </a:rPr>
              <a:t> </a:t>
            </a:r>
            <a:r>
              <a:rPr lang="pt-PT" dirty="0" err="1" smtClean="0">
                <a:solidFill>
                  <a:srgbClr val="D71785"/>
                </a:solidFill>
              </a:rPr>
              <a:t>metabolism</a:t>
            </a:r>
            <a:r>
              <a:rPr lang="pt-PT" dirty="0" smtClean="0">
                <a:solidFill>
                  <a:srgbClr val="D71785"/>
                </a:solidFill>
              </a:rPr>
              <a:t> </a:t>
            </a:r>
            <a:r>
              <a:rPr lang="pt-PT" dirty="0" err="1" smtClean="0"/>
              <a:t>including</a:t>
            </a:r>
            <a:r>
              <a:rPr lang="pt-PT" dirty="0" smtClean="0"/>
              <a:t> glucose </a:t>
            </a:r>
            <a:r>
              <a:rPr lang="pt-PT" dirty="0" err="1" smtClean="0"/>
              <a:t>transporters</a:t>
            </a:r>
            <a:r>
              <a:rPr lang="pt-PT" dirty="0" smtClean="0"/>
              <a:t>, </a:t>
            </a:r>
            <a:r>
              <a:rPr lang="en-US" dirty="0" err="1" smtClean="0"/>
              <a:t>glycolytic</a:t>
            </a:r>
            <a:r>
              <a:rPr lang="en-US" dirty="0" smtClean="0"/>
              <a:t> enzymes,  lactate production,  </a:t>
            </a:r>
            <a:r>
              <a:rPr lang="pt-PT" dirty="0" err="1" smtClean="0"/>
              <a:t>pyruvate</a:t>
            </a:r>
            <a:r>
              <a:rPr lang="pt-PT" dirty="0" smtClean="0"/>
              <a:t> </a:t>
            </a:r>
            <a:r>
              <a:rPr lang="pt-PT" dirty="0" err="1" smtClean="0"/>
              <a:t>metabolism</a:t>
            </a:r>
            <a:r>
              <a:rPr lang="pt-PT" dirty="0" smtClean="0"/>
              <a:t>.</a:t>
            </a:r>
            <a:endParaRPr lang="pt-PT"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2800" b="1" dirty="0" err="1" smtClean="0"/>
              <a:t>Important</a:t>
            </a:r>
            <a:r>
              <a:rPr lang="pt-PT" sz="2800" b="1" dirty="0" smtClean="0"/>
              <a:t> Roles of </a:t>
            </a:r>
            <a:r>
              <a:rPr lang="pt-PT" sz="2800" b="1" dirty="0" err="1" smtClean="0"/>
              <a:t>Hypoxia-Inducible</a:t>
            </a:r>
            <a:r>
              <a:rPr lang="pt-PT" sz="2800" b="1" dirty="0" smtClean="0"/>
              <a:t/>
            </a:r>
            <a:br>
              <a:rPr lang="pt-PT" sz="2800" b="1" dirty="0" smtClean="0"/>
            </a:br>
            <a:r>
              <a:rPr lang="pt-PT" sz="2800" b="1" dirty="0" err="1" smtClean="0"/>
              <a:t>Factor</a:t>
            </a:r>
            <a:r>
              <a:rPr lang="pt-PT" sz="2800" b="1" dirty="0" smtClean="0"/>
              <a:t> in </a:t>
            </a:r>
            <a:r>
              <a:rPr lang="pt-PT" sz="2800" b="1" dirty="0" err="1" smtClean="0"/>
              <a:t>Tumors</a:t>
            </a:r>
            <a:endParaRPr lang="pt-PT" sz="2800" dirty="0"/>
          </a:p>
        </p:txBody>
      </p:sp>
      <p:sp>
        <p:nvSpPr>
          <p:cNvPr id="3" name="Marcador de Posição de Conteúdo 2"/>
          <p:cNvSpPr>
            <a:spLocks noGrp="1"/>
          </p:cNvSpPr>
          <p:nvPr>
            <p:ph idx="1"/>
          </p:nvPr>
        </p:nvSpPr>
        <p:spPr/>
        <p:txBody>
          <a:bodyPr>
            <a:normAutofit fontScale="70000" lnSpcReduction="20000"/>
          </a:bodyPr>
          <a:lstStyle/>
          <a:p>
            <a:pPr>
              <a:buNone/>
            </a:pPr>
            <a:r>
              <a:rPr lang="pt-PT" b="1" dirty="0" smtClean="0">
                <a:solidFill>
                  <a:srgbClr val="D71785"/>
                </a:solidFill>
              </a:rPr>
              <a:t>				Tumor </a:t>
            </a:r>
            <a:r>
              <a:rPr lang="pt-PT" b="1" dirty="0" err="1" smtClean="0">
                <a:solidFill>
                  <a:srgbClr val="D71785"/>
                </a:solidFill>
              </a:rPr>
              <a:t>Metastasis</a:t>
            </a:r>
            <a:endParaRPr lang="pt-PT" b="1" dirty="0" smtClean="0">
              <a:solidFill>
                <a:srgbClr val="D71785"/>
              </a:solidFill>
            </a:endParaRPr>
          </a:p>
          <a:p>
            <a:pPr>
              <a:buNone/>
            </a:pPr>
            <a:endParaRPr lang="pt-PT" b="1" dirty="0" smtClean="0">
              <a:solidFill>
                <a:srgbClr val="D71785"/>
              </a:solidFill>
            </a:endParaRPr>
          </a:p>
          <a:p>
            <a:pPr>
              <a:buNone/>
            </a:pPr>
            <a:r>
              <a:rPr lang="en-US" dirty="0" smtClean="0"/>
              <a:t>Metastasis is the cause of most human cancer deaths. </a:t>
            </a:r>
          </a:p>
          <a:p>
            <a:pPr>
              <a:buNone/>
            </a:pPr>
            <a:r>
              <a:rPr lang="en-US" dirty="0" smtClean="0"/>
              <a:t>It occurs in a series of distinct steps that </a:t>
            </a:r>
            <a:r>
              <a:rPr lang="pt-PT" dirty="0" err="1" smtClean="0"/>
              <a:t>include</a:t>
            </a:r>
            <a:r>
              <a:rPr lang="pt-PT" dirty="0" smtClean="0"/>
              <a:t> tumor </a:t>
            </a:r>
            <a:r>
              <a:rPr lang="pt-PT" dirty="0" err="1" smtClean="0"/>
              <a:t>cell</a:t>
            </a:r>
            <a:r>
              <a:rPr lang="pt-PT" dirty="0" smtClean="0"/>
              <a:t> </a:t>
            </a:r>
            <a:r>
              <a:rPr lang="pt-PT" dirty="0" err="1" smtClean="0"/>
              <a:t>invasion</a:t>
            </a:r>
            <a:r>
              <a:rPr lang="pt-PT" dirty="0" smtClean="0"/>
              <a:t> </a:t>
            </a:r>
            <a:r>
              <a:rPr lang="pt-PT" dirty="0" err="1" smtClean="0"/>
              <a:t>and</a:t>
            </a:r>
            <a:r>
              <a:rPr lang="pt-PT" dirty="0" smtClean="0"/>
              <a:t> </a:t>
            </a:r>
            <a:r>
              <a:rPr lang="pt-PT" dirty="0" err="1" smtClean="0"/>
              <a:t>proliferation</a:t>
            </a:r>
            <a:r>
              <a:rPr lang="pt-PT" dirty="0" smtClean="0"/>
              <a:t>. </a:t>
            </a:r>
          </a:p>
          <a:p>
            <a:pPr>
              <a:buNone/>
            </a:pPr>
            <a:endParaRPr lang="pt-PT" dirty="0" smtClean="0"/>
          </a:p>
          <a:p>
            <a:pPr>
              <a:buNone/>
            </a:pPr>
            <a:r>
              <a:rPr lang="pt-PT" dirty="0" smtClean="0"/>
              <a:t>HIF </a:t>
            </a:r>
            <a:r>
              <a:rPr lang="pt-PT" dirty="0" err="1" smtClean="0"/>
              <a:t>activation</a:t>
            </a:r>
            <a:r>
              <a:rPr lang="pt-PT" dirty="0" smtClean="0"/>
              <a:t> </a:t>
            </a:r>
            <a:r>
              <a:rPr lang="en-US" dirty="0" smtClean="0"/>
              <a:t>correlates with metastasis in multiple tumors and promotes metastasis through the transcriptional regulation of key factors that govern </a:t>
            </a:r>
          </a:p>
          <a:p>
            <a:pPr>
              <a:buNone/>
            </a:pPr>
            <a:endParaRPr lang="en-US" dirty="0" smtClean="0"/>
          </a:p>
          <a:p>
            <a:pPr>
              <a:buNone/>
            </a:pPr>
            <a:r>
              <a:rPr lang="en-US" dirty="0" smtClean="0"/>
              <a:t>	- cell adhesion, </a:t>
            </a:r>
          </a:p>
          <a:p>
            <a:pPr>
              <a:buNone/>
            </a:pPr>
            <a:r>
              <a:rPr lang="en-US" dirty="0" smtClean="0"/>
              <a:t>	- </a:t>
            </a:r>
            <a:r>
              <a:rPr lang="pt-PT" dirty="0" err="1" smtClean="0"/>
              <a:t>extracellular</a:t>
            </a:r>
            <a:r>
              <a:rPr lang="pt-PT" dirty="0" smtClean="0"/>
              <a:t> </a:t>
            </a:r>
            <a:r>
              <a:rPr lang="pt-PT" dirty="0" err="1" smtClean="0"/>
              <a:t>matrix</a:t>
            </a:r>
            <a:r>
              <a:rPr lang="pt-PT" dirty="0" smtClean="0"/>
              <a:t> </a:t>
            </a:r>
            <a:r>
              <a:rPr lang="pt-PT" dirty="0" err="1" smtClean="0"/>
              <a:t>formation</a:t>
            </a:r>
            <a:r>
              <a:rPr lang="pt-PT" dirty="0" smtClean="0"/>
              <a:t>, </a:t>
            </a:r>
          </a:p>
          <a:p>
            <a:pPr>
              <a:buNone/>
            </a:pPr>
            <a:r>
              <a:rPr lang="pt-PT" dirty="0" smtClean="0"/>
              <a:t>	- </a:t>
            </a:r>
            <a:r>
              <a:rPr lang="pt-PT" dirty="0" err="1" smtClean="0"/>
              <a:t>cell</a:t>
            </a:r>
            <a:r>
              <a:rPr lang="pt-PT" dirty="0" smtClean="0"/>
              <a:t> </a:t>
            </a:r>
            <a:r>
              <a:rPr lang="pt-PT" dirty="0" err="1" smtClean="0"/>
              <a:t>migration</a:t>
            </a:r>
            <a:r>
              <a:rPr lang="pt-PT" dirty="0" smtClean="0"/>
              <a:t>.</a:t>
            </a:r>
            <a:endParaRPr lang="pt-PT"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4">
              <a:lumMod val="20000"/>
              <a:lumOff val="80000"/>
            </a:schemeClr>
          </a:solidFill>
        </p:spPr>
        <p:txBody>
          <a:bodyPr>
            <a:normAutofit/>
          </a:bodyPr>
          <a:lstStyle/>
          <a:p>
            <a:r>
              <a:rPr lang="pt-PT" sz="2800" b="1" dirty="0" err="1" smtClean="0"/>
              <a:t>Hypoxia-Inducible</a:t>
            </a:r>
            <a:r>
              <a:rPr lang="pt-PT" sz="2800" b="1" dirty="0" smtClean="0"/>
              <a:t> </a:t>
            </a:r>
            <a:r>
              <a:rPr lang="pt-PT" sz="2800" b="1" dirty="0" err="1" smtClean="0"/>
              <a:t>Factor</a:t>
            </a:r>
            <a:r>
              <a:rPr lang="pt-PT" sz="2800" b="1" dirty="0" smtClean="0"/>
              <a:t> </a:t>
            </a:r>
            <a:r>
              <a:rPr lang="pt-PT" sz="2800" b="1" dirty="0" err="1" smtClean="0"/>
              <a:t>and</a:t>
            </a:r>
            <a:r>
              <a:rPr lang="pt-PT" sz="2800" b="1" dirty="0" smtClean="0"/>
              <a:t> Radiotherapy</a:t>
            </a:r>
            <a:endParaRPr lang="pt-PT" sz="2800" dirty="0"/>
          </a:p>
        </p:txBody>
      </p:sp>
      <p:sp>
        <p:nvSpPr>
          <p:cNvPr id="3" name="Marcador de Posição de Conteúdo 2"/>
          <p:cNvSpPr>
            <a:spLocks noGrp="1"/>
          </p:cNvSpPr>
          <p:nvPr>
            <p:ph idx="1"/>
          </p:nvPr>
        </p:nvSpPr>
        <p:spPr/>
        <p:txBody>
          <a:bodyPr>
            <a:normAutofit fontScale="47500" lnSpcReduction="20000"/>
          </a:bodyPr>
          <a:lstStyle/>
          <a:p>
            <a:pPr>
              <a:buNone/>
            </a:pPr>
            <a:r>
              <a:rPr lang="pt-PT" dirty="0" smtClean="0"/>
              <a:t>	HIF-1 </a:t>
            </a:r>
            <a:r>
              <a:rPr lang="pt-PT" dirty="0" err="1" smtClean="0"/>
              <a:t>plays</a:t>
            </a:r>
            <a:r>
              <a:rPr lang="pt-PT" dirty="0" smtClean="0"/>
              <a:t> </a:t>
            </a:r>
            <a:r>
              <a:rPr lang="en-US" dirty="0" smtClean="0"/>
              <a:t>an important role in determining tumor response to radiotherapy and tumor </a:t>
            </a:r>
            <a:r>
              <a:rPr lang="en-US" dirty="0" err="1" smtClean="0"/>
              <a:t>regrowth</a:t>
            </a:r>
            <a:r>
              <a:rPr lang="en-US" dirty="0" smtClean="0"/>
              <a:t>. </a:t>
            </a:r>
          </a:p>
          <a:p>
            <a:pPr>
              <a:buNone/>
            </a:pPr>
            <a:r>
              <a:rPr lang="en-US" dirty="0" smtClean="0"/>
              <a:t>	</a:t>
            </a:r>
          </a:p>
          <a:p>
            <a:pPr>
              <a:buNone/>
            </a:pPr>
            <a:r>
              <a:rPr lang="en-US" dirty="0" smtClean="0"/>
              <a:t>	Radiation results in a </a:t>
            </a:r>
            <a:r>
              <a:rPr lang="en-US" u="sng" dirty="0" err="1" smtClean="0"/>
              <a:t>reoxygenation</a:t>
            </a:r>
            <a:r>
              <a:rPr lang="en-US" u="sng" dirty="0" smtClean="0"/>
              <a:t>-dependent increase in HIF-1 activity by 2 distinct mechanisms</a:t>
            </a:r>
            <a:r>
              <a:rPr lang="en-US" dirty="0" smtClean="0"/>
              <a:t>:</a:t>
            </a:r>
          </a:p>
          <a:p>
            <a:endParaRPr lang="en-US" dirty="0" smtClean="0"/>
          </a:p>
          <a:p>
            <a:pPr>
              <a:buNone/>
            </a:pPr>
            <a:r>
              <a:rPr lang="en-US" dirty="0" smtClean="0"/>
              <a:t>	Tumor </a:t>
            </a:r>
            <a:r>
              <a:rPr lang="en-US" dirty="0" err="1" smtClean="0"/>
              <a:t>reoxygenation</a:t>
            </a:r>
            <a:r>
              <a:rPr lang="en-US" dirty="0" smtClean="0"/>
              <a:t> results in both HIF-1 stabilization and enhanced translation of HIF targets through the release of reactive oxygen species.</a:t>
            </a:r>
          </a:p>
          <a:p>
            <a:pPr>
              <a:buNone/>
            </a:pPr>
            <a:endParaRPr lang="en-US" dirty="0" smtClean="0"/>
          </a:p>
          <a:p>
            <a:pPr>
              <a:buNone/>
            </a:pPr>
            <a:r>
              <a:rPr lang="en-US" dirty="0" smtClean="0"/>
              <a:t>	The effects of HIF on tumor </a:t>
            </a:r>
            <a:r>
              <a:rPr lang="en-US" dirty="0" err="1" smtClean="0"/>
              <a:t>radiosensitivity</a:t>
            </a:r>
            <a:r>
              <a:rPr lang="en-US" dirty="0" smtClean="0"/>
              <a:t> are twofold: </a:t>
            </a:r>
          </a:p>
          <a:p>
            <a:pPr>
              <a:buNone/>
            </a:pPr>
            <a:r>
              <a:rPr lang="en-US" dirty="0" smtClean="0"/>
              <a:t>	On one hand, HIF-1 stabilization promotes </a:t>
            </a:r>
            <a:r>
              <a:rPr lang="pt-PT" b="1" dirty="0" smtClean="0">
                <a:solidFill>
                  <a:srgbClr val="7030A0"/>
                </a:solidFill>
              </a:rPr>
              <a:t>tumor </a:t>
            </a:r>
            <a:r>
              <a:rPr lang="pt-PT" b="1" dirty="0" err="1" smtClean="0">
                <a:solidFill>
                  <a:srgbClr val="7030A0"/>
                </a:solidFill>
              </a:rPr>
              <a:t>vasculature</a:t>
            </a:r>
            <a:r>
              <a:rPr lang="pt-PT" b="1" dirty="0" smtClean="0">
                <a:solidFill>
                  <a:srgbClr val="7030A0"/>
                </a:solidFill>
              </a:rPr>
              <a:t> </a:t>
            </a:r>
            <a:r>
              <a:rPr lang="pt-PT" b="1" dirty="0" err="1" smtClean="0">
                <a:solidFill>
                  <a:srgbClr val="7030A0"/>
                </a:solidFill>
              </a:rPr>
              <a:t>radioresistance</a:t>
            </a:r>
            <a:r>
              <a:rPr lang="pt-PT" b="1" dirty="0" smtClean="0">
                <a:solidFill>
                  <a:srgbClr val="7030A0"/>
                </a:solidFill>
              </a:rPr>
              <a:t> </a:t>
            </a:r>
            <a:r>
              <a:rPr lang="pt-PT" b="1" dirty="0" err="1" smtClean="0">
                <a:solidFill>
                  <a:srgbClr val="7030A0"/>
                </a:solidFill>
              </a:rPr>
              <a:t>through</a:t>
            </a:r>
            <a:r>
              <a:rPr lang="pt-PT" b="1" dirty="0" smtClean="0">
                <a:solidFill>
                  <a:srgbClr val="7030A0"/>
                </a:solidFill>
              </a:rPr>
              <a:t> </a:t>
            </a:r>
            <a:r>
              <a:rPr lang="en-US" b="1" dirty="0" smtClean="0">
                <a:solidFill>
                  <a:srgbClr val="7030A0"/>
                </a:solidFill>
              </a:rPr>
              <a:t>the release of </a:t>
            </a:r>
            <a:r>
              <a:rPr lang="en-US" b="1" dirty="0" err="1" smtClean="0">
                <a:solidFill>
                  <a:srgbClr val="7030A0"/>
                </a:solidFill>
              </a:rPr>
              <a:t>proangiogenic</a:t>
            </a:r>
            <a:r>
              <a:rPr lang="en-US" b="1" dirty="0" smtClean="0">
                <a:solidFill>
                  <a:srgbClr val="7030A0"/>
                </a:solidFill>
              </a:rPr>
              <a:t> cytokines such as VEGF. </a:t>
            </a:r>
          </a:p>
          <a:p>
            <a:pPr>
              <a:buNone/>
            </a:pPr>
            <a:endParaRPr lang="en-US" dirty="0" smtClean="0"/>
          </a:p>
          <a:p>
            <a:pPr>
              <a:buNone/>
            </a:pPr>
            <a:r>
              <a:rPr lang="en-US" dirty="0" smtClean="0"/>
              <a:t>	Paradoxically, HIF-1 can also </a:t>
            </a:r>
            <a:r>
              <a:rPr lang="en-US" b="1" dirty="0" smtClean="0">
                <a:solidFill>
                  <a:srgbClr val="D71785"/>
                </a:solidFill>
              </a:rPr>
              <a:t>induce tumor </a:t>
            </a:r>
            <a:r>
              <a:rPr lang="en-US" b="1" dirty="0" err="1" smtClean="0">
                <a:solidFill>
                  <a:srgbClr val="D71785"/>
                </a:solidFill>
              </a:rPr>
              <a:t>radiosensitivity</a:t>
            </a:r>
            <a:r>
              <a:rPr lang="en-US" b="1" dirty="0" smtClean="0">
                <a:solidFill>
                  <a:srgbClr val="D71785"/>
                </a:solidFill>
              </a:rPr>
              <a:t> through the induction of apoptosis.</a:t>
            </a:r>
          </a:p>
          <a:p>
            <a:pPr>
              <a:buNone/>
            </a:pPr>
            <a:endParaRPr lang="en-US" dirty="0" smtClean="0"/>
          </a:p>
          <a:p>
            <a:pPr>
              <a:buNone/>
            </a:pPr>
            <a:r>
              <a:rPr lang="en-US" dirty="0" smtClean="0"/>
              <a:t>	 </a:t>
            </a:r>
            <a:r>
              <a:rPr lang="en-US" b="1" dirty="0" smtClean="0"/>
              <a:t>Overall, HIF-1 stabilization promotes </a:t>
            </a:r>
            <a:r>
              <a:rPr lang="en-US" b="1" dirty="0" err="1" smtClean="0"/>
              <a:t>radioresistance</a:t>
            </a:r>
            <a:r>
              <a:rPr lang="en-US" b="1" dirty="0" smtClean="0"/>
              <a:t> </a:t>
            </a:r>
            <a:r>
              <a:rPr lang="en-US" dirty="0" smtClean="0"/>
              <a:t>because HIF-1–deficient tumors are more sensitive to radiation compared to </a:t>
            </a:r>
            <a:r>
              <a:rPr lang="en-US" dirty="0" err="1" smtClean="0"/>
              <a:t>wildtype</a:t>
            </a:r>
            <a:r>
              <a:rPr lang="en-US" dirty="0" smtClean="0"/>
              <a:t> </a:t>
            </a:r>
            <a:r>
              <a:rPr lang="pt-PT" dirty="0" err="1" smtClean="0"/>
              <a:t>tumors</a:t>
            </a:r>
            <a:r>
              <a:rPr lang="pt-PT" dirty="0" smtClean="0"/>
              <a:t>.</a:t>
            </a:r>
            <a:endParaRPr lang="pt-PT"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A3DA2EC0-7DB4-480B-BFEF-ABC7B5169D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5576" y="620688"/>
            <a:ext cx="7747986" cy="5124101"/>
          </a:xfrm>
          <a:prstGeom prst="rect">
            <a:avLst/>
          </a:prstGeom>
          <a:solidFill>
            <a:srgbClr val="D71785"/>
          </a:solidFill>
        </p:spPr>
      </p:pic>
    </p:spTree>
    <p:extLst>
      <p:ext uri="{BB962C8B-B14F-4D97-AF65-F5344CB8AC3E}">
        <p14:creationId xmlns:p14="http://schemas.microsoft.com/office/powerpoint/2010/main" xmlns="" val="20049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88636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6">
              <a:lumMod val="40000"/>
              <a:lumOff val="60000"/>
            </a:schemeClr>
          </a:solidFill>
        </p:spPr>
        <p:txBody>
          <a:bodyPr>
            <a:normAutofit/>
          </a:bodyPr>
          <a:lstStyle/>
          <a:p>
            <a:r>
              <a:rPr lang="pt-PT" sz="2800" b="1" dirty="0" smtClean="0"/>
              <a:t>RADIOSENSITIZING HYPOXIC CELLS</a:t>
            </a:r>
            <a:endParaRPr lang="pt-PT" sz="2800" dirty="0"/>
          </a:p>
        </p:txBody>
      </p:sp>
      <p:sp>
        <p:nvSpPr>
          <p:cNvPr id="3" name="Marcador de Posição de Conteúdo 2"/>
          <p:cNvSpPr>
            <a:spLocks noGrp="1"/>
          </p:cNvSpPr>
          <p:nvPr>
            <p:ph idx="1"/>
          </p:nvPr>
        </p:nvSpPr>
        <p:spPr/>
        <p:txBody>
          <a:bodyPr>
            <a:normAutofit fontScale="77500" lnSpcReduction="20000"/>
          </a:bodyPr>
          <a:lstStyle/>
          <a:p>
            <a:pPr>
              <a:buNone/>
            </a:pPr>
            <a:r>
              <a:rPr lang="pt-PT" b="1" dirty="0" smtClean="0"/>
              <a:t>				</a:t>
            </a:r>
            <a:r>
              <a:rPr lang="pt-PT" b="1" dirty="0" err="1" smtClean="0"/>
              <a:t>Hyperbaric</a:t>
            </a:r>
            <a:r>
              <a:rPr lang="pt-PT" b="1" dirty="0" smtClean="0"/>
              <a:t> </a:t>
            </a:r>
            <a:r>
              <a:rPr lang="pt-PT" b="1" dirty="0" err="1" smtClean="0"/>
              <a:t>Oxygen</a:t>
            </a:r>
            <a:endParaRPr lang="pt-PT" b="1" dirty="0" smtClean="0"/>
          </a:p>
          <a:p>
            <a:pPr>
              <a:buNone/>
            </a:pPr>
            <a:endParaRPr lang="pt-PT" b="1" dirty="0" smtClean="0"/>
          </a:p>
          <a:p>
            <a:pPr>
              <a:buNone/>
            </a:pPr>
            <a:r>
              <a:rPr lang="en-US" dirty="0" smtClean="0"/>
              <a:t>Following the identification of hypoxia as a possible source of tumor resistance, a major effort	was made to solve the problem by the use of hyperbaric oxygen. </a:t>
            </a:r>
          </a:p>
          <a:p>
            <a:pPr>
              <a:buNone/>
            </a:pPr>
            <a:endParaRPr lang="en-US" dirty="0" smtClean="0"/>
          </a:p>
          <a:p>
            <a:pPr>
              <a:buNone/>
            </a:pPr>
            <a:r>
              <a:rPr lang="en-US" dirty="0" smtClean="0"/>
              <a:t>Patients were sealed in chambers filled with pure oxygen raised to a pressure </a:t>
            </a:r>
            <a:r>
              <a:rPr lang="pt-PT" dirty="0" smtClean="0"/>
              <a:t>of </a:t>
            </a:r>
            <a:r>
              <a:rPr lang="pt-PT" dirty="0" err="1" smtClean="0"/>
              <a:t>three</a:t>
            </a:r>
            <a:r>
              <a:rPr lang="pt-PT" dirty="0" smtClean="0"/>
              <a:t> </a:t>
            </a:r>
            <a:r>
              <a:rPr lang="pt-PT" dirty="0" err="1" smtClean="0"/>
              <a:t>atmospheres</a:t>
            </a:r>
            <a:endParaRPr lang="pt-PT" dirty="0" smtClean="0"/>
          </a:p>
          <a:p>
            <a:pPr>
              <a:buNone/>
            </a:pPr>
            <a:endParaRPr lang="pt-PT" dirty="0" smtClean="0"/>
          </a:p>
          <a:p>
            <a:pPr>
              <a:buNone/>
            </a:pPr>
            <a:r>
              <a:rPr lang="pt-PT" dirty="0" err="1" smtClean="0"/>
              <a:t>Hyperbaric</a:t>
            </a:r>
            <a:r>
              <a:rPr lang="pt-PT" dirty="0" smtClean="0"/>
              <a:t> </a:t>
            </a:r>
            <a:r>
              <a:rPr lang="pt-PT" dirty="0" err="1" smtClean="0"/>
              <a:t>oxygen</a:t>
            </a:r>
            <a:r>
              <a:rPr lang="pt-PT" dirty="0" smtClean="0"/>
              <a:t> </a:t>
            </a:r>
            <a:r>
              <a:rPr lang="pt-PT" dirty="0" err="1" smtClean="0"/>
              <a:t>fell</a:t>
            </a:r>
            <a:r>
              <a:rPr lang="pt-PT" dirty="0" smtClean="0"/>
              <a:t> </a:t>
            </a:r>
            <a:r>
              <a:rPr lang="en-US" dirty="0" smtClean="0"/>
              <a:t>into disuse, partly because it is cumbersome and difficult in practice, and partly because of the promise of drugs that would achieve the same </a:t>
            </a:r>
            <a:r>
              <a:rPr lang="pt-PT" dirty="0" err="1" smtClean="0"/>
              <a:t>result</a:t>
            </a:r>
            <a:r>
              <a:rPr lang="pt-PT" dirty="0" smtClean="0"/>
              <a:t> </a:t>
            </a:r>
            <a:r>
              <a:rPr lang="pt-PT" dirty="0" err="1" smtClean="0"/>
              <a:t>by</a:t>
            </a:r>
            <a:r>
              <a:rPr lang="pt-PT" dirty="0" smtClean="0"/>
              <a:t> </a:t>
            </a:r>
            <a:r>
              <a:rPr lang="pt-PT" dirty="0" err="1" smtClean="0"/>
              <a:t>simpler</a:t>
            </a:r>
            <a:r>
              <a:rPr lang="pt-PT" dirty="0" smtClean="0"/>
              <a:t> </a:t>
            </a:r>
            <a:r>
              <a:rPr lang="pt-PT" dirty="0" err="1" smtClean="0"/>
              <a:t>means</a:t>
            </a:r>
            <a:r>
              <a:rPr lang="pt-PT" dirty="0" smtClean="0"/>
              <a:t>.</a:t>
            </a:r>
          </a:p>
          <a:p>
            <a:endParaRPr lang="pt-PT"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6">
              <a:lumMod val="40000"/>
              <a:lumOff val="60000"/>
            </a:schemeClr>
          </a:solidFill>
        </p:spPr>
        <p:txBody>
          <a:bodyPr>
            <a:normAutofit/>
          </a:bodyPr>
          <a:lstStyle/>
          <a:p>
            <a:r>
              <a:rPr lang="pt-PT" sz="2800" b="1" dirty="0" err="1" smtClean="0"/>
              <a:t>Hyperbaric</a:t>
            </a:r>
            <a:r>
              <a:rPr lang="pt-PT" sz="2800" b="1" dirty="0" smtClean="0"/>
              <a:t> </a:t>
            </a:r>
            <a:r>
              <a:rPr lang="pt-PT" sz="2800" b="1" dirty="0" err="1" smtClean="0"/>
              <a:t>Oxygen</a:t>
            </a:r>
            <a:endParaRPr lang="pt-PT" sz="2800" dirty="0"/>
          </a:p>
        </p:txBody>
      </p:sp>
      <p:sp>
        <p:nvSpPr>
          <p:cNvPr id="3" name="Marcador de Posição de Conteúdo 2"/>
          <p:cNvSpPr>
            <a:spLocks noGrp="1"/>
          </p:cNvSpPr>
          <p:nvPr>
            <p:ph idx="1"/>
          </p:nvPr>
        </p:nvSpPr>
        <p:spPr/>
        <p:txBody>
          <a:bodyPr>
            <a:normAutofit fontScale="70000" lnSpcReduction="20000"/>
          </a:bodyPr>
          <a:lstStyle/>
          <a:p>
            <a:pPr>
              <a:buNone/>
            </a:pPr>
            <a:r>
              <a:rPr lang="en-US" dirty="0" smtClean="0"/>
              <a:t>The notion of improving tumor oxygenation by breathing 100% oxygen rather than air has been revived in recent years by experiments involving </a:t>
            </a:r>
            <a:r>
              <a:rPr lang="en-US" dirty="0" err="1" smtClean="0"/>
              <a:t>carbogen</a:t>
            </a:r>
            <a:r>
              <a:rPr lang="en-US" dirty="0" smtClean="0"/>
              <a:t>. </a:t>
            </a:r>
          </a:p>
          <a:p>
            <a:pPr>
              <a:buNone/>
            </a:pPr>
            <a:endParaRPr lang="en-US" dirty="0" smtClean="0"/>
          </a:p>
          <a:p>
            <a:pPr>
              <a:buNone/>
            </a:pPr>
            <a:r>
              <a:rPr lang="en-US" dirty="0" smtClean="0"/>
              <a:t>If pure oxygen is breathed, it tends to lead to vasoconstriction, a closing down of some blood vessels, which, of course, defeats the object of the exercise.</a:t>
            </a:r>
          </a:p>
          <a:p>
            <a:pPr>
              <a:buNone/>
            </a:pPr>
            <a:endParaRPr lang="en-US" dirty="0" smtClean="0"/>
          </a:p>
          <a:p>
            <a:pPr>
              <a:buNone/>
            </a:pPr>
            <a:r>
              <a:rPr lang="en-US" dirty="0" smtClean="0"/>
              <a:t> This is avoided if 5% carbon dioxide is added to the oxygen, a mixture called </a:t>
            </a:r>
            <a:r>
              <a:rPr lang="en-US" i="1" dirty="0" err="1" smtClean="0"/>
              <a:t>carbogen</a:t>
            </a:r>
            <a:r>
              <a:rPr lang="en-US" i="1" dirty="0" smtClean="0"/>
              <a:t>. </a:t>
            </a:r>
          </a:p>
          <a:p>
            <a:pPr>
              <a:buNone/>
            </a:pPr>
            <a:endParaRPr lang="en-US" i="1" dirty="0" smtClean="0"/>
          </a:p>
          <a:p>
            <a:pPr>
              <a:buNone/>
            </a:pPr>
            <a:r>
              <a:rPr lang="en-US" i="1" dirty="0" smtClean="0"/>
              <a:t>Breathing </a:t>
            </a:r>
            <a:r>
              <a:rPr lang="en-US" dirty="0" err="1" smtClean="0"/>
              <a:t>carbogen</a:t>
            </a:r>
            <a:r>
              <a:rPr lang="en-US" dirty="0" smtClean="0"/>
              <a:t> at atmospheric pressure, then, is a relatively simple attempt to overcome chronic hypoxia, that is, diffusion-limited hypoxia.</a:t>
            </a:r>
            <a:endParaRPr lang="pt-PT"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6">
              <a:lumMod val="40000"/>
              <a:lumOff val="60000"/>
            </a:schemeClr>
          </a:solidFill>
        </p:spPr>
        <p:txBody>
          <a:bodyPr>
            <a:normAutofit/>
          </a:bodyPr>
          <a:lstStyle/>
          <a:p>
            <a:r>
              <a:rPr lang="en-US" sz="2800" b="1" dirty="0" smtClean="0"/>
              <a:t>Improving the Oxygen Supply to Tumors</a:t>
            </a:r>
            <a:endParaRPr lang="pt-PT" sz="2800" dirty="0"/>
          </a:p>
        </p:txBody>
      </p:sp>
      <p:sp>
        <p:nvSpPr>
          <p:cNvPr id="3" name="Marcador de Posição de Conteúdo 2"/>
          <p:cNvSpPr>
            <a:spLocks noGrp="1"/>
          </p:cNvSpPr>
          <p:nvPr>
            <p:ph idx="1"/>
          </p:nvPr>
        </p:nvSpPr>
        <p:spPr/>
        <p:txBody>
          <a:bodyPr>
            <a:normAutofit fontScale="55000" lnSpcReduction="20000"/>
          </a:bodyPr>
          <a:lstStyle/>
          <a:p>
            <a:pPr>
              <a:buNone/>
            </a:pPr>
            <a:r>
              <a:rPr lang="pt-PT" b="1" dirty="0" smtClean="0"/>
              <a:t>				</a:t>
            </a:r>
            <a:r>
              <a:rPr lang="pt-PT" b="1" dirty="0" err="1" smtClean="0"/>
              <a:t>Hypoxic</a:t>
            </a:r>
            <a:r>
              <a:rPr lang="pt-PT" b="1" dirty="0" smtClean="0"/>
              <a:t> </a:t>
            </a:r>
            <a:r>
              <a:rPr lang="pt-PT" b="1" dirty="0" err="1" smtClean="0"/>
              <a:t>Cell</a:t>
            </a:r>
            <a:r>
              <a:rPr lang="pt-PT" b="1" dirty="0" smtClean="0"/>
              <a:t> </a:t>
            </a:r>
            <a:r>
              <a:rPr lang="pt-PT" b="1" dirty="0" err="1" smtClean="0"/>
              <a:t>Radiosensitizers</a:t>
            </a:r>
            <a:r>
              <a:rPr lang="pt-PT" dirty="0" smtClean="0"/>
              <a:t> </a:t>
            </a:r>
          </a:p>
          <a:p>
            <a:pPr>
              <a:buNone/>
            </a:pPr>
            <a:r>
              <a:rPr lang="pt-PT" dirty="0" smtClean="0"/>
              <a:t>	</a:t>
            </a:r>
          </a:p>
          <a:p>
            <a:pPr>
              <a:buNone/>
            </a:pPr>
            <a:r>
              <a:rPr lang="pt-PT" dirty="0" err="1" smtClean="0"/>
              <a:t>Compounds</a:t>
            </a:r>
            <a:r>
              <a:rPr lang="pt-PT" dirty="0" smtClean="0"/>
              <a:t> </a:t>
            </a:r>
            <a:r>
              <a:rPr lang="en-US" dirty="0" smtClean="0"/>
              <a:t>that mimic oxygen in their ability to sensitize biologic materials to the effects of x-rays. </a:t>
            </a:r>
          </a:p>
          <a:p>
            <a:pPr>
              <a:buNone/>
            </a:pPr>
            <a:endParaRPr lang="en-US" dirty="0" smtClean="0"/>
          </a:p>
          <a:p>
            <a:pPr>
              <a:buNone/>
            </a:pPr>
            <a:r>
              <a:rPr lang="en-US" dirty="0" err="1" smtClean="0"/>
              <a:t>Insteadof</a:t>
            </a:r>
            <a:r>
              <a:rPr lang="en-US" dirty="0" smtClean="0"/>
              <a:t> trying to “force” oxygen into tissues by the use of high-pressure tanks, the emphasis shifted to </a:t>
            </a:r>
            <a:r>
              <a:rPr lang="en-US" b="1" dirty="0" smtClean="0">
                <a:solidFill>
                  <a:schemeClr val="accent6">
                    <a:lumMod val="50000"/>
                  </a:schemeClr>
                </a:solidFill>
              </a:rPr>
              <a:t>oxygen substitutes that diffuse into poorly </a:t>
            </a:r>
            <a:r>
              <a:rPr lang="en-US" b="1" dirty="0" err="1" smtClean="0">
                <a:solidFill>
                  <a:schemeClr val="accent6">
                    <a:lumMod val="50000"/>
                  </a:schemeClr>
                </a:solidFill>
              </a:rPr>
              <a:t>vascularized</a:t>
            </a:r>
            <a:r>
              <a:rPr lang="en-US" b="1" dirty="0" smtClean="0">
                <a:solidFill>
                  <a:schemeClr val="accent6">
                    <a:lumMod val="50000"/>
                  </a:schemeClr>
                </a:solidFill>
              </a:rPr>
              <a:t> areas </a:t>
            </a:r>
            <a:r>
              <a:rPr lang="en-US" dirty="0" smtClean="0"/>
              <a:t>of tumors and achieve the desired effect by chemical means. </a:t>
            </a:r>
          </a:p>
          <a:p>
            <a:pPr>
              <a:buNone/>
            </a:pPr>
            <a:endParaRPr lang="en-US" dirty="0" smtClean="0"/>
          </a:p>
          <a:p>
            <a:pPr>
              <a:buNone/>
            </a:pPr>
            <a:r>
              <a:rPr lang="en-US" dirty="0" smtClean="0"/>
              <a:t> The </a:t>
            </a:r>
            <a:r>
              <a:rPr lang="en-US" u="sng" dirty="0" smtClean="0"/>
              <a:t>vital difference </a:t>
            </a:r>
            <a:r>
              <a:rPr lang="en-US" dirty="0" smtClean="0"/>
              <a:t>between these drugs and oxygen, on which their success depends, is that the </a:t>
            </a:r>
            <a:r>
              <a:rPr lang="en-US" b="1" dirty="0" smtClean="0">
                <a:solidFill>
                  <a:schemeClr val="accent6">
                    <a:lumMod val="50000"/>
                  </a:schemeClr>
                </a:solidFill>
              </a:rPr>
              <a:t>sensitizers are not rapidly metabolized</a:t>
            </a:r>
            <a:r>
              <a:rPr lang="en-US" dirty="0" smtClean="0"/>
              <a:t> by the cells in the tumor through which they diffuse. </a:t>
            </a:r>
          </a:p>
          <a:p>
            <a:pPr>
              <a:buNone/>
            </a:pPr>
            <a:endParaRPr lang="en-US" dirty="0" smtClean="0"/>
          </a:p>
          <a:p>
            <a:pPr>
              <a:buNone/>
            </a:pPr>
            <a:r>
              <a:rPr lang="en-US" dirty="0" smtClean="0"/>
              <a:t> Because of this, they can penetrate further than oxygen and reach all of the hypoxic cells in the tumor, including those most remote from a blood supply.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1">
              <a:lumMod val="40000"/>
              <a:lumOff val="60000"/>
            </a:schemeClr>
          </a:solidFill>
        </p:spPr>
        <p:txBody>
          <a:bodyPr>
            <a:normAutofit/>
          </a:bodyPr>
          <a:lstStyle/>
          <a:p>
            <a:r>
              <a:rPr lang="pt-PT" sz="2800" b="1" dirty="0" err="1" smtClean="0"/>
              <a:t>Nicotinamide</a:t>
            </a:r>
            <a:r>
              <a:rPr lang="pt-PT" sz="2800" b="1" dirty="0" smtClean="0"/>
              <a:t> </a:t>
            </a:r>
            <a:r>
              <a:rPr lang="pt-PT" sz="2800" b="1" dirty="0" err="1" smtClean="0"/>
              <a:t>and</a:t>
            </a:r>
            <a:r>
              <a:rPr lang="pt-PT" sz="2800" b="1" dirty="0" smtClean="0"/>
              <a:t> </a:t>
            </a:r>
            <a:r>
              <a:rPr lang="pt-PT" sz="2800" b="1" dirty="0" err="1" smtClean="0"/>
              <a:t>Carbogen</a:t>
            </a:r>
            <a:r>
              <a:rPr lang="pt-PT" sz="2800" b="1" dirty="0" smtClean="0"/>
              <a:t> </a:t>
            </a:r>
            <a:r>
              <a:rPr lang="pt-PT" sz="2800" b="1" dirty="0" err="1" smtClean="0"/>
              <a:t>Breathing</a:t>
            </a:r>
            <a:endParaRPr lang="pt-PT" sz="2800" dirty="0"/>
          </a:p>
        </p:txBody>
      </p:sp>
      <p:sp>
        <p:nvSpPr>
          <p:cNvPr id="3" name="Marcador de Posição de Conteúdo 2"/>
          <p:cNvSpPr>
            <a:spLocks noGrp="1"/>
          </p:cNvSpPr>
          <p:nvPr>
            <p:ph idx="1"/>
          </p:nvPr>
        </p:nvSpPr>
        <p:spPr/>
        <p:txBody>
          <a:bodyPr>
            <a:normAutofit fontScale="70000" lnSpcReduction="20000"/>
          </a:bodyPr>
          <a:lstStyle/>
          <a:p>
            <a:pPr>
              <a:buNone/>
            </a:pPr>
            <a:endParaRPr lang="en-US" dirty="0" smtClean="0"/>
          </a:p>
          <a:p>
            <a:pPr>
              <a:buNone/>
            </a:pPr>
            <a:r>
              <a:rPr lang="en-US" dirty="0" smtClean="0"/>
              <a:t>A combination of </a:t>
            </a:r>
            <a:r>
              <a:rPr lang="en-US" dirty="0" err="1" smtClean="0"/>
              <a:t>nicotinamide</a:t>
            </a:r>
            <a:r>
              <a:rPr lang="en-US" dirty="0" smtClean="0"/>
              <a:t> to overcome acute hypoxia and </a:t>
            </a:r>
            <a:r>
              <a:rPr lang="en-US" dirty="0" err="1" smtClean="0"/>
              <a:t>carbogen</a:t>
            </a:r>
            <a:r>
              <a:rPr lang="en-US" dirty="0" smtClean="0"/>
              <a:t> breathing to overcome chronic hypoxia is the basis of the accelerated radiotherapy, </a:t>
            </a:r>
            <a:r>
              <a:rPr lang="en-US" dirty="0" err="1" smtClean="0"/>
              <a:t>carbogen</a:t>
            </a:r>
            <a:r>
              <a:rPr lang="en-US" dirty="0" smtClean="0"/>
              <a:t>, and </a:t>
            </a:r>
            <a:r>
              <a:rPr lang="en-US" dirty="0" err="1" smtClean="0"/>
              <a:t>nicotinamide</a:t>
            </a:r>
            <a:endParaRPr lang="en-US" dirty="0" smtClean="0"/>
          </a:p>
          <a:p>
            <a:pPr>
              <a:buNone/>
            </a:pPr>
            <a:endParaRPr lang="pt-PT" dirty="0" smtClean="0"/>
          </a:p>
          <a:p>
            <a:pPr>
              <a:buNone/>
            </a:pPr>
            <a:r>
              <a:rPr lang="pt-PT" b="1" dirty="0" smtClean="0">
                <a:solidFill>
                  <a:srgbClr val="D71785"/>
                </a:solidFill>
              </a:rPr>
              <a:t>ARCON </a:t>
            </a:r>
            <a:r>
              <a:rPr lang="pt-PT" b="1" dirty="0" err="1" smtClean="0">
                <a:solidFill>
                  <a:srgbClr val="D71785"/>
                </a:solidFill>
              </a:rPr>
              <a:t>trials</a:t>
            </a:r>
            <a:endParaRPr lang="pt-PT" b="1" dirty="0" smtClean="0">
              <a:solidFill>
                <a:srgbClr val="D71785"/>
              </a:solidFill>
            </a:endParaRPr>
          </a:p>
          <a:p>
            <a:pPr>
              <a:buNone/>
            </a:pPr>
            <a:endParaRPr lang="pt-PT" dirty="0" smtClean="0"/>
          </a:p>
          <a:p>
            <a:r>
              <a:rPr lang="pt-PT" b="1" dirty="0" err="1" smtClean="0">
                <a:solidFill>
                  <a:srgbClr val="D71785"/>
                </a:solidFill>
              </a:rPr>
              <a:t>A</a:t>
            </a:r>
            <a:r>
              <a:rPr lang="pt-PT" dirty="0" err="1" smtClean="0"/>
              <a:t>ccelerated</a:t>
            </a:r>
            <a:r>
              <a:rPr lang="pt-PT" dirty="0" smtClean="0"/>
              <a:t>, to </a:t>
            </a:r>
            <a:r>
              <a:rPr lang="pt-PT" dirty="0" err="1" smtClean="0"/>
              <a:t>overcome</a:t>
            </a:r>
            <a:r>
              <a:rPr lang="pt-PT" dirty="0" smtClean="0"/>
              <a:t> </a:t>
            </a:r>
            <a:r>
              <a:rPr lang="pt-PT" dirty="0" err="1" smtClean="0"/>
              <a:t>proliferation</a:t>
            </a:r>
            <a:endParaRPr lang="pt-PT" dirty="0" smtClean="0"/>
          </a:p>
          <a:p>
            <a:r>
              <a:rPr lang="en-US" b="1" dirty="0" err="1" smtClean="0">
                <a:solidFill>
                  <a:srgbClr val="D71785"/>
                </a:solidFill>
              </a:rPr>
              <a:t>H</a:t>
            </a:r>
            <a:r>
              <a:rPr lang="en-US" dirty="0" err="1" smtClean="0"/>
              <a:t>yperfractionated</a:t>
            </a:r>
            <a:r>
              <a:rPr lang="en-US" dirty="0" smtClean="0"/>
              <a:t>, to spare late-responding normal</a:t>
            </a:r>
          </a:p>
          <a:p>
            <a:r>
              <a:rPr lang="pt-PT" dirty="0" err="1" smtClean="0"/>
              <a:t>tissues</a:t>
            </a:r>
            <a:endParaRPr lang="pt-PT" dirty="0" smtClean="0"/>
          </a:p>
          <a:p>
            <a:r>
              <a:rPr lang="en-US" b="1" dirty="0" err="1" smtClean="0">
                <a:solidFill>
                  <a:srgbClr val="D71785"/>
                </a:solidFill>
              </a:rPr>
              <a:t>C</a:t>
            </a:r>
            <a:r>
              <a:rPr lang="en-US" dirty="0" err="1" smtClean="0"/>
              <a:t>arbogen</a:t>
            </a:r>
            <a:r>
              <a:rPr lang="en-US" dirty="0" smtClean="0"/>
              <a:t> breathing, to overcome chronic hypoxia</a:t>
            </a:r>
          </a:p>
          <a:p>
            <a:r>
              <a:rPr lang="pt-PT" b="1" dirty="0" err="1" smtClean="0">
                <a:solidFill>
                  <a:srgbClr val="D71785"/>
                </a:solidFill>
              </a:rPr>
              <a:t>N</a:t>
            </a:r>
            <a:r>
              <a:rPr lang="pt-PT" dirty="0" err="1" smtClean="0"/>
              <a:t>icotinamide</a:t>
            </a:r>
            <a:r>
              <a:rPr lang="pt-PT" dirty="0" smtClean="0"/>
              <a:t>, to </a:t>
            </a:r>
            <a:r>
              <a:rPr lang="pt-PT" dirty="0" err="1" smtClean="0"/>
              <a:t>overcome</a:t>
            </a:r>
            <a:r>
              <a:rPr lang="pt-PT" dirty="0" smtClean="0"/>
              <a:t> </a:t>
            </a:r>
            <a:r>
              <a:rPr lang="pt-PT" dirty="0" err="1" smtClean="0"/>
              <a:t>acute</a:t>
            </a:r>
            <a:r>
              <a:rPr lang="pt-PT" dirty="0" smtClean="0"/>
              <a:t> </a:t>
            </a:r>
            <a:r>
              <a:rPr lang="pt-PT" dirty="0" err="1" smtClean="0"/>
              <a:t>hypoxia</a:t>
            </a:r>
            <a:endParaRPr lang="pt-PT"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kumimoji="0" lang="en-US" b="0" i="0" u="none" strike="noStrike" cap="none" normalizeH="0" baseline="0" dirty="0" smtClean="0">
                <a:ln>
                  <a:noFill/>
                </a:ln>
                <a:solidFill>
                  <a:schemeClr val="accent4">
                    <a:lumMod val="50000"/>
                  </a:schemeClr>
                </a:solidFill>
                <a:effectLst/>
                <a:latin typeface="Calibri" pitchFamily="34" charset="0"/>
                <a:ea typeface="Calibri" pitchFamily="34" charset="0"/>
                <a:cs typeface="JansonText-Roman"/>
              </a:rPr>
              <a:t>Hypoxia-inducible factors (HIFs)</a:t>
            </a:r>
            <a:endParaRPr lang="pt-PT" dirty="0">
              <a:solidFill>
                <a:schemeClr val="accent4">
                  <a:lumMod val="50000"/>
                </a:schemeClr>
              </a:solidFill>
            </a:endParaRPr>
          </a:p>
        </p:txBody>
      </p:sp>
      <p:sp>
        <p:nvSpPr>
          <p:cNvPr id="7" name="Marcador de Posição de Conteúdo 6"/>
          <p:cNvSpPr>
            <a:spLocks noGrp="1"/>
          </p:cNvSpPr>
          <p:nvPr>
            <p:ph idx="1"/>
          </p:nvPr>
        </p:nvSpPr>
        <p:spPr/>
        <p:txBody>
          <a:bodyPr>
            <a:normAutofit fontScale="70000" lnSpcReduction="20000"/>
          </a:bodyPr>
          <a:lstStyle/>
          <a:p>
            <a:pPr marL="0" lvl="0" indent="0" fontAlgn="base">
              <a:spcBef>
                <a:spcPct val="0"/>
              </a:spcBef>
              <a:spcAft>
                <a:spcPct val="0"/>
              </a:spcAft>
              <a:buNone/>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fontAlgn="base">
              <a:spcBef>
                <a:spcPct val="0"/>
              </a:spcBef>
              <a:spcAft>
                <a:spcPct val="0"/>
              </a:spcAft>
              <a:buNone/>
            </a:pPr>
            <a:endParaRPr lang="en-US" dirty="0" smtClean="0">
              <a:latin typeface="Calibri" pitchFamily="34" charset="0"/>
              <a:ea typeface="Calibri" pitchFamily="34" charset="0"/>
              <a:cs typeface="JansonText-Roman"/>
            </a:endParaRPr>
          </a:p>
          <a:p>
            <a:pPr marL="0" lvl="0" indent="0" fontAlgn="base">
              <a:spcBef>
                <a:spcPct val="0"/>
              </a:spcBef>
              <a:spcAft>
                <a:spcPct val="0"/>
              </a:spcAft>
              <a:buNone/>
            </a:pP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Transcription</a:t>
            </a:r>
            <a:r>
              <a:rPr lang="pt-PT" sz="800" dirty="0" smtClean="0">
                <a:latin typeface="Arial" pitchFamily="34" charset="0"/>
                <a:cs typeface="Arial" pitchFamily="34" charset="0"/>
              </a:rPr>
              <a:t> </a:t>
            </a: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factors that facilitate </a:t>
            </a:r>
            <a:r>
              <a:rPr lang="en-US" dirty="0" smtClean="0">
                <a:solidFill>
                  <a:srgbClr val="00B050"/>
                </a:solidFill>
                <a:latin typeface="Calibri" pitchFamily="34" charset="0"/>
                <a:ea typeface="Calibri" pitchFamily="34" charset="0"/>
                <a:cs typeface="JansonText-Roman"/>
              </a:rPr>
              <a:t>o</a:t>
            </a:r>
            <a:r>
              <a:rPr kumimoji="0" lang="en-US" b="0" i="0" u="none" strike="noStrike" cap="none" normalizeH="0" baseline="0" dirty="0" smtClean="0">
                <a:ln>
                  <a:noFill/>
                </a:ln>
                <a:solidFill>
                  <a:srgbClr val="00B050"/>
                </a:solidFill>
                <a:effectLst/>
                <a:latin typeface="Calibri" pitchFamily="34" charset="0"/>
                <a:ea typeface="Calibri" pitchFamily="34" charset="0"/>
                <a:cs typeface="JansonText-Roman"/>
              </a:rPr>
              <a:t>xygen</a:t>
            </a:r>
            <a:r>
              <a:rPr lang="pt-PT" sz="800" dirty="0" smtClean="0">
                <a:solidFill>
                  <a:srgbClr val="00B050"/>
                </a:solidFill>
                <a:latin typeface="Arial" pitchFamily="34" charset="0"/>
                <a:cs typeface="Arial" pitchFamily="34" charset="0"/>
              </a:rPr>
              <a:t> </a:t>
            </a:r>
            <a:r>
              <a:rPr kumimoji="0" lang="en-US" b="0" i="0" u="none" strike="noStrike" cap="none" normalizeH="0" baseline="0" dirty="0" smtClean="0">
                <a:ln>
                  <a:noFill/>
                </a:ln>
                <a:solidFill>
                  <a:srgbClr val="00B050"/>
                </a:solidFill>
                <a:effectLst/>
                <a:latin typeface="Calibri" pitchFamily="34" charset="0"/>
                <a:ea typeface="Calibri" pitchFamily="34" charset="0"/>
                <a:cs typeface="JansonText-Roman"/>
              </a:rPr>
              <a:t>delivery </a:t>
            </a:r>
            <a:r>
              <a:rPr lang="en-US" dirty="0" smtClean="0">
                <a:latin typeface="Calibri" pitchFamily="34" charset="0"/>
                <a:ea typeface="Calibri" pitchFamily="34" charset="0"/>
                <a:cs typeface="JansonText-Roman"/>
              </a:rPr>
              <a:t>and </a:t>
            </a:r>
            <a:r>
              <a:rPr kumimoji="0" lang="en-US" b="0" i="0" u="none" strike="noStrike" cap="none" normalizeH="0" baseline="0" dirty="0" smtClean="0">
                <a:ln>
                  <a:noFill/>
                </a:ln>
                <a:solidFill>
                  <a:schemeClr val="accent6">
                    <a:lumMod val="75000"/>
                  </a:schemeClr>
                </a:solidFill>
                <a:effectLst/>
                <a:latin typeface="Calibri" pitchFamily="34" charset="0"/>
                <a:ea typeface="Calibri" pitchFamily="34" charset="0"/>
                <a:cs typeface="JansonText-Roman"/>
              </a:rPr>
              <a:t>adaptation to oxygen deprivation</a:t>
            </a:r>
            <a:r>
              <a:rPr kumimoji="0" lang="en-US" b="0" i="0" u="none" strike="noStrike" cap="none" normalizeH="0" dirty="0" smtClean="0">
                <a:ln>
                  <a:noFill/>
                </a:ln>
                <a:solidFill>
                  <a:schemeClr val="accent6">
                    <a:lumMod val="75000"/>
                  </a:schemeClr>
                </a:solidFill>
                <a:effectLst/>
                <a:latin typeface="Calibri" pitchFamily="34" charset="0"/>
                <a:ea typeface="Calibri" pitchFamily="34" charset="0"/>
                <a:cs typeface="JansonText-Roman"/>
              </a:rPr>
              <a:t> </a:t>
            </a: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by regulating the expression of genes that are</a:t>
            </a:r>
            <a:endParaRPr kumimoji="0" lang="pt-PT" sz="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involved in many cellular processes:</a:t>
            </a:r>
          </a:p>
          <a:p>
            <a:pPr marL="0" lvl="0" indent="0" eaLnBrk="0" fontAlgn="base" hangingPunct="0">
              <a:spcBef>
                <a:spcPct val="0"/>
              </a:spcBef>
              <a:spcAft>
                <a:spcPct val="0"/>
              </a:spcAft>
              <a:buNone/>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eaLnBrk="0" fontAlgn="base" hangingPunct="0">
              <a:spcBef>
                <a:spcPct val="0"/>
              </a:spcBef>
              <a:spcAft>
                <a:spcPct val="0"/>
              </a:spcAft>
              <a:buNone/>
            </a:pPr>
            <a:endParaRPr kumimoji="0" lang="pt-PT" sz="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 glucose uptake and metabolism, </a:t>
            </a:r>
          </a:p>
          <a:p>
            <a:pPr marL="0" lvl="0" indent="0" eaLnBrk="0" fontAlgn="base" hangingPunct="0">
              <a:spcBef>
                <a:spcPct val="0"/>
              </a:spcBef>
              <a:spcAft>
                <a:spcPct val="0"/>
              </a:spcAft>
              <a:buFontTx/>
              <a:buChar char="-"/>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 angiogenesis,</a:t>
            </a:r>
          </a:p>
          <a:p>
            <a:pPr marL="0" lvl="0" indent="0" eaLnBrk="0" fontAlgn="base" hangingPunct="0">
              <a:spcBef>
                <a:spcPct val="0"/>
              </a:spcBef>
              <a:spcAft>
                <a:spcPct val="0"/>
              </a:spcAft>
              <a:buFontTx/>
              <a:buChar char="-"/>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eaLnBrk="0" fontAlgn="base" hangingPunct="0">
              <a:spcBef>
                <a:spcPct val="0"/>
              </a:spcBef>
              <a:spcAft>
                <a:spcPct val="0"/>
              </a:spcAft>
              <a:buFontTx/>
              <a:buChar char="-"/>
            </a:pPr>
            <a:endParaRPr kumimoji="0" lang="pt-PT" sz="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FontTx/>
              <a:buChar char="-"/>
            </a:pPr>
            <a:r>
              <a:rPr kumimoji="0" lang="en-US" b="0" i="0" u="none" strike="noStrike" cap="none" normalizeH="0" baseline="0" dirty="0" err="1" smtClean="0">
                <a:ln>
                  <a:noFill/>
                </a:ln>
                <a:solidFill>
                  <a:schemeClr val="tx1"/>
                </a:solidFill>
                <a:effectLst/>
                <a:latin typeface="Calibri" pitchFamily="34" charset="0"/>
                <a:ea typeface="Calibri" pitchFamily="34" charset="0"/>
                <a:cs typeface="JansonText-Roman"/>
              </a:rPr>
              <a:t>erythropoiesis</a:t>
            </a: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 </a:t>
            </a:r>
          </a:p>
          <a:p>
            <a:pPr marL="0" lvl="0" indent="0" eaLnBrk="0" fontAlgn="base" hangingPunct="0">
              <a:spcBef>
                <a:spcPct val="0"/>
              </a:spcBef>
              <a:spcAft>
                <a:spcPct val="0"/>
              </a:spcAft>
              <a:buFontTx/>
              <a:buChar char="-"/>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cell proliferation</a:t>
            </a:r>
          </a:p>
          <a:p>
            <a:pPr marL="0" lvl="0" indent="0" eaLnBrk="0" fontAlgn="base" hangingPunct="0">
              <a:spcBef>
                <a:spcPct val="0"/>
              </a:spcBef>
              <a:spcAft>
                <a:spcPct val="0"/>
              </a:spcAft>
              <a:buFontTx/>
              <a:buChar char="-"/>
            </a:pPr>
            <a:endPar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endParaRPr>
          </a:p>
          <a:p>
            <a:pPr marL="0" lvl="0" indent="0" eaLnBrk="0" fontAlgn="base" hangingPunct="0">
              <a:spcBef>
                <a:spcPct val="0"/>
              </a:spcBef>
              <a:spcAft>
                <a:spcPct val="0"/>
              </a:spcAft>
              <a:buNone/>
            </a:pPr>
            <a:r>
              <a:rPr lang="en-US" dirty="0" smtClean="0">
                <a:latin typeface="Calibri" pitchFamily="34" charset="0"/>
                <a:ea typeface="Calibri" pitchFamily="34" charset="0"/>
                <a:cs typeface="JansonText-Roman"/>
              </a:rPr>
              <a:t>- </a:t>
            </a:r>
            <a:r>
              <a:rPr kumimoji="0" lang="en-US" b="0" i="0" u="none" strike="noStrike" cap="none" normalizeH="0" baseline="0" dirty="0" smtClean="0">
                <a:ln>
                  <a:noFill/>
                </a:ln>
                <a:solidFill>
                  <a:schemeClr val="tx1"/>
                </a:solidFill>
                <a:effectLst/>
                <a:latin typeface="Calibri" pitchFamily="34" charset="0"/>
                <a:ea typeface="Calibri" pitchFamily="34" charset="0"/>
                <a:cs typeface="JansonText-Roman"/>
              </a:rPr>
              <a:t>apoptosis.</a:t>
            </a:r>
            <a:endParaRPr kumimoji="0" lang="en-US" sz="6000" b="0" i="0" u="none" strike="noStrike" cap="none" normalizeH="0" baseline="0" dirty="0" smtClean="0">
              <a:ln>
                <a:noFill/>
              </a:ln>
              <a:solidFill>
                <a:schemeClr val="tx1"/>
              </a:solidFill>
              <a:effectLst/>
              <a:latin typeface="Arial" pitchFamily="34" charset="0"/>
              <a:cs typeface="Arial" pitchFamily="34" charset="0"/>
            </a:endParaRPr>
          </a:p>
          <a:p>
            <a:endParaRPr lang="pt-PT"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solidFill>
                  <a:schemeClr val="accent4">
                    <a:lumMod val="50000"/>
                  </a:schemeClr>
                </a:solidFill>
                <a:latin typeface="Calibri" pitchFamily="34" charset="0"/>
                <a:ea typeface="Calibri" pitchFamily="34" charset="0"/>
                <a:cs typeface="JansonText-Roman"/>
              </a:rPr>
              <a:t>Hypoxia-inducible factors (HIFs)</a:t>
            </a:r>
            <a:endParaRPr lang="pt-PT" dirty="0"/>
          </a:p>
        </p:txBody>
      </p:sp>
      <p:sp>
        <p:nvSpPr>
          <p:cNvPr id="3" name="Marcador de Posição de Conteúdo 2"/>
          <p:cNvSpPr>
            <a:spLocks noGrp="1"/>
          </p:cNvSpPr>
          <p:nvPr>
            <p:ph idx="1"/>
          </p:nvPr>
        </p:nvSpPr>
        <p:spPr/>
        <p:txBody>
          <a:bodyPr/>
          <a:lstStyle/>
          <a:p>
            <a:pPr>
              <a:buNone/>
            </a:pPr>
            <a:r>
              <a:rPr lang="pt-PT" dirty="0" smtClean="0"/>
              <a:t>	</a:t>
            </a:r>
            <a:r>
              <a:rPr lang="pt-PT" dirty="0" smtClean="0">
                <a:solidFill>
                  <a:srgbClr val="0070C0"/>
                </a:solidFill>
              </a:rPr>
              <a:t>HIF-1</a:t>
            </a:r>
            <a:r>
              <a:rPr lang="pt-PT" dirty="0" smtClean="0"/>
              <a:t> </a:t>
            </a:r>
            <a:r>
              <a:rPr lang="pt-PT" dirty="0" err="1" smtClean="0"/>
              <a:t>has</a:t>
            </a:r>
            <a:r>
              <a:rPr lang="pt-PT" dirty="0" smtClean="0"/>
              <a:t> </a:t>
            </a:r>
            <a:r>
              <a:rPr lang="pt-PT" dirty="0" err="1" smtClean="0"/>
              <a:t>been</a:t>
            </a:r>
            <a:r>
              <a:rPr lang="pt-PT" dirty="0" smtClean="0"/>
              <a:t> </a:t>
            </a:r>
            <a:r>
              <a:rPr lang="pt-PT" dirty="0" err="1" smtClean="0"/>
              <a:t>designated</a:t>
            </a:r>
            <a:r>
              <a:rPr lang="pt-PT" dirty="0" smtClean="0"/>
              <a:t> </a:t>
            </a:r>
            <a:r>
              <a:rPr lang="en-US" dirty="0" smtClean="0"/>
              <a:t>the </a:t>
            </a:r>
            <a:r>
              <a:rPr lang="en-US" dirty="0" smtClean="0">
                <a:solidFill>
                  <a:srgbClr val="0070C0"/>
                </a:solidFill>
              </a:rPr>
              <a:t>global regulator of hypoxia-inducible gene expression</a:t>
            </a:r>
            <a:r>
              <a:rPr lang="en-US" dirty="0" smtClean="0"/>
              <a:t> because it is ubiquitously expressed and induces the expression</a:t>
            </a:r>
          </a:p>
          <a:p>
            <a:pPr>
              <a:buNone/>
            </a:pPr>
            <a:r>
              <a:rPr lang="en-US" dirty="0" smtClean="0"/>
              <a:t>    of most hypoxia inducible </a:t>
            </a:r>
            <a:r>
              <a:rPr lang="pt-PT" dirty="0" smtClean="0"/>
              <a:t>genes</a:t>
            </a:r>
            <a:endParaRPr lang="pt-PT"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solidFill>
                  <a:schemeClr val="accent4">
                    <a:lumMod val="50000"/>
                  </a:schemeClr>
                </a:solidFill>
                <a:latin typeface="Calibri" pitchFamily="34" charset="0"/>
                <a:ea typeface="Calibri" pitchFamily="34" charset="0"/>
                <a:cs typeface="JansonText-Roman"/>
              </a:rPr>
              <a:t>Hypoxia-inducible factors (HIFs)</a:t>
            </a:r>
            <a:endParaRPr lang="pt-PT" dirty="0"/>
          </a:p>
        </p:txBody>
      </p:sp>
      <p:pic>
        <p:nvPicPr>
          <p:cNvPr id="1027" name="Picture 3" descr="D:\Users\i849\Desktop\F10.large.jpg"/>
          <p:cNvPicPr>
            <a:picLocks noGrp="1" noChangeAspect="1" noChangeArrowheads="1"/>
          </p:cNvPicPr>
          <p:nvPr>
            <p:ph idx="1"/>
          </p:nvPr>
        </p:nvPicPr>
        <p:blipFill>
          <a:blip r:embed="rId2" cstate="print"/>
          <a:srcRect/>
          <a:stretch>
            <a:fillRect/>
          </a:stretch>
        </p:blipFill>
        <p:spPr bwMode="auto">
          <a:xfrm>
            <a:off x="1640202" y="1600200"/>
            <a:ext cx="5863596" cy="4525963"/>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solidFill>
                  <a:schemeClr val="accent4">
                    <a:lumMod val="50000"/>
                  </a:schemeClr>
                </a:solidFill>
                <a:latin typeface="Calibri" pitchFamily="34" charset="0"/>
                <a:ea typeface="Calibri" pitchFamily="34" charset="0"/>
                <a:cs typeface="JansonText-Roman"/>
              </a:rPr>
              <a:t>Hypoxia-inducible factors (HIFs)</a:t>
            </a:r>
            <a:endParaRPr lang="pt-PT" dirty="0"/>
          </a:p>
        </p:txBody>
      </p:sp>
      <p:pic>
        <p:nvPicPr>
          <p:cNvPr id="2050" name="Picture 2" descr="D:\Users\i849\Desktop\cc9991-1-l.jpg"/>
          <p:cNvPicPr>
            <a:picLocks noGrp="1" noChangeAspect="1" noChangeArrowheads="1"/>
          </p:cNvPicPr>
          <p:nvPr>
            <p:ph idx="1"/>
          </p:nvPr>
        </p:nvPicPr>
        <p:blipFill>
          <a:blip r:embed="rId2" cstate="print"/>
          <a:srcRect/>
          <a:stretch>
            <a:fillRect/>
          </a:stretch>
        </p:blipFill>
        <p:spPr bwMode="auto">
          <a:xfrm>
            <a:off x="1304156" y="1600200"/>
            <a:ext cx="6535687" cy="45259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PT" b="1" dirty="0" err="1" smtClean="0"/>
              <a:t>Important</a:t>
            </a:r>
            <a:r>
              <a:rPr lang="pt-PT" b="1" dirty="0" smtClean="0"/>
              <a:t> Roles </a:t>
            </a:r>
            <a:r>
              <a:rPr lang="pt-PT" b="1" dirty="0" err="1" smtClean="0"/>
              <a:t>of</a:t>
            </a:r>
            <a:r>
              <a:rPr lang="pt-PT" b="1" dirty="0" smtClean="0"/>
              <a:t> </a:t>
            </a:r>
            <a:r>
              <a:rPr lang="pt-PT" b="1" dirty="0" err="1" smtClean="0"/>
              <a:t>Hypoxia-Inducible</a:t>
            </a:r>
            <a:r>
              <a:rPr lang="pt-PT" b="1" dirty="0" smtClean="0"/>
              <a:t/>
            </a:r>
            <a:br>
              <a:rPr lang="pt-PT" b="1" dirty="0" smtClean="0"/>
            </a:br>
            <a:r>
              <a:rPr lang="pt-PT" b="1" dirty="0" err="1" smtClean="0"/>
              <a:t>Factor</a:t>
            </a:r>
            <a:r>
              <a:rPr lang="pt-PT" b="1" dirty="0" smtClean="0"/>
              <a:t> in </a:t>
            </a:r>
            <a:r>
              <a:rPr lang="pt-PT" b="1" dirty="0" err="1" smtClean="0"/>
              <a:t>Tumors</a:t>
            </a:r>
            <a:r>
              <a:rPr lang="pt-PT" b="1" dirty="0" smtClean="0"/>
              <a:t/>
            </a:r>
            <a:br>
              <a:rPr lang="pt-PT" b="1" dirty="0" smtClean="0"/>
            </a:br>
            <a:endParaRPr lang="pt-PT" dirty="0"/>
          </a:p>
        </p:txBody>
      </p:sp>
      <p:sp>
        <p:nvSpPr>
          <p:cNvPr id="3" name="Marcador de Posição de Conteúdo 2"/>
          <p:cNvSpPr>
            <a:spLocks noGrp="1"/>
          </p:cNvSpPr>
          <p:nvPr>
            <p:ph idx="1"/>
          </p:nvPr>
        </p:nvSpPr>
        <p:spPr/>
        <p:txBody>
          <a:bodyPr>
            <a:normAutofit fontScale="92500" lnSpcReduction="10000"/>
          </a:bodyPr>
          <a:lstStyle/>
          <a:p>
            <a:pPr>
              <a:buNone/>
            </a:pPr>
            <a:r>
              <a:rPr lang="en-US" dirty="0" smtClean="0"/>
              <a:t>The ability of tumor cells to adapt and survive</a:t>
            </a:r>
          </a:p>
          <a:p>
            <a:pPr>
              <a:buNone/>
            </a:pPr>
            <a:r>
              <a:rPr lang="en-US" dirty="0" smtClean="0"/>
              <a:t>their growth inhibitory microenvironment is accomplished in part by </a:t>
            </a:r>
            <a:r>
              <a:rPr lang="en-US" dirty="0" smtClean="0">
                <a:solidFill>
                  <a:srgbClr val="FF0000"/>
                </a:solidFill>
              </a:rPr>
              <a:t>HIF activation</a:t>
            </a:r>
            <a:r>
              <a:rPr lang="en-US" dirty="0" smtClean="0"/>
              <a:t>. </a:t>
            </a:r>
          </a:p>
          <a:p>
            <a:pPr>
              <a:buNone/>
            </a:pPr>
            <a:endParaRPr lang="en-US" dirty="0" smtClean="0"/>
          </a:p>
          <a:p>
            <a:pPr>
              <a:buNone/>
            </a:pPr>
            <a:r>
              <a:rPr lang="en-US" dirty="0" smtClean="0">
                <a:solidFill>
                  <a:srgbClr val="FF0000"/>
                </a:solidFill>
              </a:rPr>
              <a:t>HIFs</a:t>
            </a:r>
            <a:r>
              <a:rPr lang="en-US" dirty="0" smtClean="0"/>
              <a:t> have been found to </a:t>
            </a:r>
            <a:r>
              <a:rPr lang="en-US" dirty="0" smtClean="0">
                <a:solidFill>
                  <a:srgbClr val="7030A0"/>
                </a:solidFill>
              </a:rPr>
              <a:t>promote key steps </a:t>
            </a:r>
            <a:r>
              <a:rPr lang="en-US" dirty="0" smtClean="0"/>
              <a:t>in tumor progression,</a:t>
            </a:r>
          </a:p>
          <a:p>
            <a:pPr>
              <a:buNone/>
            </a:pPr>
            <a:r>
              <a:rPr lang="pt-PT" dirty="0" smtClean="0"/>
              <a:t>    </a:t>
            </a:r>
            <a:r>
              <a:rPr lang="pt-PT" dirty="0" err="1" smtClean="0"/>
              <a:t>angiogenesis</a:t>
            </a:r>
            <a:r>
              <a:rPr lang="pt-PT" dirty="0" smtClean="0"/>
              <a:t>, </a:t>
            </a:r>
          </a:p>
          <a:p>
            <a:pPr>
              <a:buNone/>
            </a:pPr>
            <a:r>
              <a:rPr lang="pt-PT" dirty="0" smtClean="0"/>
              <a:t>    </a:t>
            </a:r>
            <a:r>
              <a:rPr lang="pt-PT" dirty="0" err="1" smtClean="0"/>
              <a:t>metabolism</a:t>
            </a:r>
            <a:r>
              <a:rPr lang="pt-PT" dirty="0" smtClean="0"/>
              <a:t>,</a:t>
            </a:r>
          </a:p>
          <a:p>
            <a:pPr>
              <a:buNone/>
            </a:pPr>
            <a:r>
              <a:rPr lang="pt-PT" dirty="0" smtClean="0"/>
              <a:t>    </a:t>
            </a:r>
            <a:r>
              <a:rPr lang="pt-PT" dirty="0" err="1" smtClean="0"/>
              <a:t>metastasis</a:t>
            </a:r>
            <a:r>
              <a:rPr lang="pt-PT" dirty="0" smtClean="0"/>
              <a:t>.</a:t>
            </a:r>
            <a:endParaRPr lang="pt-PT"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83D9CA62-6F79-4E63-B770-B61C938413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76388" y="461047"/>
            <a:ext cx="6836405" cy="6119269"/>
          </a:xfrm>
          <a:prstGeom prst="rect">
            <a:avLst/>
          </a:prstGeom>
        </p:spPr>
      </p:pic>
    </p:spTree>
    <p:extLst>
      <p:ext uri="{BB962C8B-B14F-4D97-AF65-F5344CB8AC3E}">
        <p14:creationId xmlns:p14="http://schemas.microsoft.com/office/powerpoint/2010/main" xmlns="" val="181935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370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i="1" dirty="0" smtClean="0">
                <a:solidFill>
                  <a:schemeClr val="accent2">
                    <a:lumMod val="75000"/>
                  </a:schemeClr>
                </a:solidFill>
              </a:rPr>
              <a:t>Tumor </a:t>
            </a:r>
            <a:r>
              <a:rPr lang="pt-PT" b="1" i="1" dirty="0" err="1" smtClean="0">
                <a:solidFill>
                  <a:schemeClr val="accent2">
                    <a:lumMod val="75000"/>
                  </a:schemeClr>
                </a:solidFill>
              </a:rPr>
              <a:t>Angiogenesis</a:t>
            </a:r>
            <a:endParaRPr lang="pt-PT" dirty="0">
              <a:solidFill>
                <a:schemeClr val="accent2">
                  <a:lumMod val="75000"/>
                </a:schemeClr>
              </a:solidFill>
            </a:endParaRPr>
          </a:p>
        </p:txBody>
      </p:sp>
      <p:sp>
        <p:nvSpPr>
          <p:cNvPr id="3" name="Marcador de Posição de Conteúdo 2"/>
          <p:cNvSpPr>
            <a:spLocks noGrp="1"/>
          </p:cNvSpPr>
          <p:nvPr>
            <p:ph idx="1"/>
          </p:nvPr>
        </p:nvSpPr>
        <p:spPr/>
        <p:txBody>
          <a:bodyPr>
            <a:normAutofit fontScale="85000" lnSpcReduction="10000"/>
          </a:bodyPr>
          <a:lstStyle/>
          <a:p>
            <a:pPr>
              <a:buNone/>
            </a:pPr>
            <a:r>
              <a:rPr lang="en-US" dirty="0" smtClean="0"/>
              <a:t>Unlike normal tissues where there is a balance</a:t>
            </a:r>
          </a:p>
          <a:p>
            <a:pPr>
              <a:buNone/>
            </a:pPr>
            <a:r>
              <a:rPr lang="en-US" dirty="0" smtClean="0"/>
              <a:t>between </a:t>
            </a:r>
            <a:r>
              <a:rPr lang="en-US" dirty="0" err="1" smtClean="0"/>
              <a:t>proangiogenic</a:t>
            </a:r>
            <a:r>
              <a:rPr lang="en-US" dirty="0" smtClean="0"/>
              <a:t> and </a:t>
            </a:r>
            <a:r>
              <a:rPr lang="en-US" dirty="0" err="1" smtClean="0"/>
              <a:t>antiangiogenic</a:t>
            </a:r>
            <a:r>
              <a:rPr lang="en-US" dirty="0" smtClean="0"/>
              <a:t> factors, </a:t>
            </a:r>
          </a:p>
          <a:p>
            <a:pPr>
              <a:buNone/>
            </a:pPr>
            <a:r>
              <a:rPr lang="en-US" dirty="0" smtClean="0">
                <a:solidFill>
                  <a:srgbClr val="FF0000"/>
                </a:solidFill>
              </a:rPr>
              <a:t>tumors tip the balance toward </a:t>
            </a:r>
            <a:r>
              <a:rPr lang="en-US" dirty="0" err="1" smtClean="0">
                <a:solidFill>
                  <a:srgbClr val="FF0000"/>
                </a:solidFill>
              </a:rPr>
              <a:t>proangiogenic</a:t>
            </a:r>
            <a:r>
              <a:rPr lang="en-US" dirty="0" smtClean="0">
                <a:solidFill>
                  <a:srgbClr val="FF0000"/>
                </a:solidFill>
              </a:rPr>
              <a:t> factors. </a:t>
            </a:r>
          </a:p>
          <a:p>
            <a:pPr>
              <a:buNone/>
            </a:pPr>
            <a:endParaRPr lang="en-US" dirty="0" smtClean="0"/>
          </a:p>
          <a:p>
            <a:pPr>
              <a:buNone/>
            </a:pPr>
            <a:r>
              <a:rPr lang="en-US" dirty="0" smtClean="0"/>
              <a:t>Of all the </a:t>
            </a:r>
            <a:r>
              <a:rPr lang="en-US" dirty="0" err="1" smtClean="0"/>
              <a:t>proangiogenic</a:t>
            </a:r>
            <a:r>
              <a:rPr lang="en-US" dirty="0" smtClean="0"/>
              <a:t> factors induced by HIF, vascular endothelial growth factor-A (</a:t>
            </a:r>
            <a:r>
              <a:rPr lang="en-US" dirty="0" smtClean="0">
                <a:solidFill>
                  <a:srgbClr val="FF0000"/>
                </a:solidFill>
              </a:rPr>
              <a:t>VEGF-A</a:t>
            </a:r>
            <a:r>
              <a:rPr lang="en-US" dirty="0" smtClean="0"/>
              <a:t>) appears to be the most critical:</a:t>
            </a:r>
          </a:p>
          <a:p>
            <a:pPr>
              <a:buNone/>
            </a:pPr>
            <a:r>
              <a:rPr lang="en-US" dirty="0" smtClean="0"/>
              <a:t>- it has potent </a:t>
            </a:r>
            <a:r>
              <a:rPr lang="en-US" dirty="0" err="1" smtClean="0">
                <a:solidFill>
                  <a:schemeClr val="accent6">
                    <a:lumMod val="75000"/>
                  </a:schemeClr>
                </a:solidFill>
              </a:rPr>
              <a:t>proangiogenic</a:t>
            </a:r>
            <a:r>
              <a:rPr lang="en-US" dirty="0" smtClean="0">
                <a:solidFill>
                  <a:schemeClr val="accent6">
                    <a:lumMod val="75000"/>
                  </a:schemeClr>
                </a:solidFill>
              </a:rPr>
              <a:t> properties</a:t>
            </a:r>
          </a:p>
          <a:p>
            <a:pPr>
              <a:buNone/>
            </a:pPr>
            <a:r>
              <a:rPr lang="en-US" dirty="0" smtClean="0"/>
              <a:t>- It is expressed in a </a:t>
            </a:r>
            <a:r>
              <a:rPr lang="en-US" dirty="0" smtClean="0">
                <a:solidFill>
                  <a:schemeClr val="accent6">
                    <a:lumMod val="75000"/>
                  </a:schemeClr>
                </a:solidFill>
              </a:rPr>
              <a:t>large number of </a:t>
            </a:r>
            <a:r>
              <a:rPr lang="pt-PT" dirty="0" err="1" smtClean="0">
                <a:solidFill>
                  <a:schemeClr val="accent6">
                    <a:lumMod val="75000"/>
                  </a:schemeClr>
                </a:solidFill>
              </a:rPr>
              <a:t>human</a:t>
            </a:r>
            <a:r>
              <a:rPr lang="pt-PT" dirty="0" smtClean="0">
                <a:solidFill>
                  <a:schemeClr val="accent6">
                    <a:lumMod val="75000"/>
                  </a:schemeClr>
                </a:solidFill>
              </a:rPr>
              <a:t> </a:t>
            </a:r>
            <a:r>
              <a:rPr lang="pt-PT" dirty="0" err="1" smtClean="0">
                <a:solidFill>
                  <a:schemeClr val="accent6">
                    <a:lumMod val="75000"/>
                  </a:schemeClr>
                </a:solidFill>
              </a:rPr>
              <a:t>tumors</a:t>
            </a:r>
            <a:r>
              <a:rPr lang="pt-PT" dirty="0" smtClean="0"/>
              <a:t>.</a:t>
            </a:r>
            <a:endParaRPr lang="pt-PT"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i="1" dirty="0" smtClean="0">
                <a:solidFill>
                  <a:schemeClr val="accent6">
                    <a:lumMod val="75000"/>
                  </a:schemeClr>
                </a:solidFill>
              </a:rPr>
              <a:t>Tumor </a:t>
            </a:r>
            <a:r>
              <a:rPr lang="pt-PT" b="1" i="1" dirty="0" err="1" smtClean="0">
                <a:solidFill>
                  <a:schemeClr val="accent6">
                    <a:lumMod val="75000"/>
                  </a:schemeClr>
                </a:solidFill>
              </a:rPr>
              <a:t>Metabolism</a:t>
            </a:r>
            <a:endParaRPr lang="pt-PT" dirty="0">
              <a:solidFill>
                <a:schemeClr val="accent6">
                  <a:lumMod val="75000"/>
                </a:schemeClr>
              </a:solidFill>
            </a:endParaRPr>
          </a:p>
        </p:txBody>
      </p:sp>
      <p:sp>
        <p:nvSpPr>
          <p:cNvPr id="3" name="Marcador de Posição de Conteúdo 2"/>
          <p:cNvSpPr>
            <a:spLocks noGrp="1"/>
          </p:cNvSpPr>
          <p:nvPr>
            <p:ph idx="1"/>
          </p:nvPr>
        </p:nvSpPr>
        <p:spPr/>
        <p:txBody>
          <a:bodyPr>
            <a:normAutofit fontScale="85000" lnSpcReduction="10000"/>
          </a:bodyPr>
          <a:lstStyle/>
          <a:p>
            <a:pPr>
              <a:buNone/>
            </a:pPr>
            <a:r>
              <a:rPr lang="pt-PT" dirty="0" err="1" smtClean="0"/>
              <a:t>Cancer</a:t>
            </a:r>
            <a:r>
              <a:rPr lang="pt-PT" dirty="0" smtClean="0"/>
              <a:t> </a:t>
            </a:r>
            <a:r>
              <a:rPr lang="pt-PT" dirty="0" err="1" smtClean="0"/>
              <a:t>cells</a:t>
            </a:r>
            <a:r>
              <a:rPr lang="pt-PT" dirty="0" smtClean="0"/>
              <a:t> </a:t>
            </a:r>
            <a:r>
              <a:rPr lang="en-US" dirty="0" smtClean="0"/>
              <a:t>shift glucose metabolism from an oxidative</a:t>
            </a:r>
          </a:p>
          <a:p>
            <a:pPr>
              <a:buNone/>
            </a:pPr>
            <a:r>
              <a:rPr lang="en-US" dirty="0" smtClean="0"/>
              <a:t>to </a:t>
            </a:r>
            <a:r>
              <a:rPr lang="en-US" dirty="0" err="1" smtClean="0"/>
              <a:t>glycolytic</a:t>
            </a:r>
            <a:r>
              <a:rPr lang="en-US" dirty="0" smtClean="0"/>
              <a:t> pathway -  Warburg effect. It is characterized by decreased mitochondrial respiration and increased lactate production even with oxygen.</a:t>
            </a:r>
          </a:p>
          <a:p>
            <a:endParaRPr lang="en-US" dirty="0" smtClean="0"/>
          </a:p>
          <a:p>
            <a:pPr>
              <a:buNone/>
            </a:pPr>
            <a:r>
              <a:rPr lang="en-US" dirty="0" smtClean="0"/>
              <a:t>Numerous studies have established that </a:t>
            </a:r>
            <a:r>
              <a:rPr lang="en-US" dirty="0" smtClean="0">
                <a:solidFill>
                  <a:schemeClr val="accent5">
                    <a:lumMod val="75000"/>
                  </a:schemeClr>
                </a:solidFill>
              </a:rPr>
              <a:t>HIF-1</a:t>
            </a:r>
          </a:p>
          <a:p>
            <a:pPr>
              <a:buNone/>
            </a:pPr>
            <a:r>
              <a:rPr lang="en-US" dirty="0" smtClean="0">
                <a:solidFill>
                  <a:schemeClr val="accent5">
                    <a:lumMod val="75000"/>
                  </a:schemeClr>
                </a:solidFill>
              </a:rPr>
              <a:t>regulates the expression of genes </a:t>
            </a:r>
            <a:r>
              <a:rPr lang="en-US" dirty="0" smtClean="0"/>
              <a:t>involved in </a:t>
            </a:r>
            <a:r>
              <a:rPr lang="en-US" dirty="0" err="1" smtClean="0"/>
              <a:t>glycolytic</a:t>
            </a:r>
            <a:endParaRPr lang="en-US" dirty="0" smtClean="0"/>
          </a:p>
          <a:p>
            <a:pPr>
              <a:buNone/>
            </a:pPr>
            <a:r>
              <a:rPr lang="pt-PT" dirty="0" err="1" smtClean="0"/>
              <a:t>metabolism</a:t>
            </a:r>
            <a:r>
              <a:rPr lang="pt-PT" dirty="0" smtClean="0"/>
              <a:t> </a:t>
            </a:r>
            <a:r>
              <a:rPr lang="pt-PT" dirty="0" err="1" smtClean="0"/>
              <a:t>including</a:t>
            </a:r>
            <a:r>
              <a:rPr lang="pt-PT" dirty="0" smtClean="0"/>
              <a:t> glucose </a:t>
            </a:r>
            <a:r>
              <a:rPr lang="pt-PT" dirty="0" err="1" smtClean="0"/>
              <a:t>transporters</a:t>
            </a:r>
            <a:r>
              <a:rPr lang="pt-PT" dirty="0" smtClean="0"/>
              <a:t>,</a:t>
            </a:r>
          </a:p>
          <a:p>
            <a:pPr>
              <a:buNone/>
            </a:pPr>
            <a:r>
              <a:rPr lang="en-US" dirty="0" err="1" smtClean="0"/>
              <a:t>glycolytic</a:t>
            </a:r>
            <a:r>
              <a:rPr lang="en-US" dirty="0" smtClean="0"/>
              <a:t> enzymes, lactate production</a:t>
            </a:r>
            <a:r>
              <a:rPr lang="pt-PT" dirty="0" smtClean="0"/>
              <a:t>.</a:t>
            </a:r>
            <a:endParaRPr lang="pt-PT"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39D3BFCA-6E87-462D-8CE6-9F6B2D04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21723" y="326447"/>
            <a:ext cx="7388619" cy="6205106"/>
          </a:xfrm>
          <a:prstGeom prst="rect">
            <a:avLst/>
          </a:prstGeom>
        </p:spPr>
      </p:pic>
    </p:spTree>
    <p:extLst>
      <p:ext uri="{BB962C8B-B14F-4D97-AF65-F5344CB8AC3E}">
        <p14:creationId xmlns:p14="http://schemas.microsoft.com/office/powerpoint/2010/main" xmlns="" val="1508739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i="1" dirty="0" smtClean="0">
                <a:solidFill>
                  <a:schemeClr val="accent6">
                    <a:lumMod val="75000"/>
                  </a:schemeClr>
                </a:solidFill>
              </a:rPr>
              <a:t>Tumor </a:t>
            </a:r>
            <a:r>
              <a:rPr lang="pt-PT" b="1" i="1" dirty="0" err="1" smtClean="0">
                <a:solidFill>
                  <a:schemeClr val="accent6">
                    <a:lumMod val="75000"/>
                  </a:schemeClr>
                </a:solidFill>
              </a:rPr>
              <a:t>Metastasis</a:t>
            </a:r>
            <a:endParaRPr lang="pt-PT" dirty="0">
              <a:solidFill>
                <a:schemeClr val="accent6">
                  <a:lumMod val="75000"/>
                </a:schemeClr>
              </a:solidFill>
            </a:endParaRPr>
          </a:p>
        </p:txBody>
      </p:sp>
      <p:sp>
        <p:nvSpPr>
          <p:cNvPr id="3" name="Marcador de Posição de Conteúdo 2"/>
          <p:cNvSpPr>
            <a:spLocks noGrp="1"/>
          </p:cNvSpPr>
          <p:nvPr>
            <p:ph idx="1"/>
          </p:nvPr>
        </p:nvSpPr>
        <p:spPr/>
        <p:txBody>
          <a:bodyPr>
            <a:normAutofit fontScale="85000" lnSpcReduction="20000"/>
          </a:bodyPr>
          <a:lstStyle/>
          <a:p>
            <a:r>
              <a:rPr lang="en-US" dirty="0" smtClean="0"/>
              <a:t>Metastasis occurs in a series of distinct steps:</a:t>
            </a:r>
          </a:p>
          <a:p>
            <a:r>
              <a:rPr lang="pt-PT" dirty="0" err="1" smtClean="0"/>
              <a:t>include</a:t>
            </a:r>
            <a:r>
              <a:rPr lang="pt-PT" dirty="0" smtClean="0"/>
              <a:t> tumor </a:t>
            </a:r>
            <a:r>
              <a:rPr lang="pt-PT" dirty="0" err="1" smtClean="0"/>
              <a:t>cell</a:t>
            </a:r>
            <a:r>
              <a:rPr lang="pt-PT" dirty="0" smtClean="0"/>
              <a:t> </a:t>
            </a:r>
            <a:r>
              <a:rPr lang="pt-PT" dirty="0" err="1" smtClean="0"/>
              <a:t>invasion</a:t>
            </a:r>
            <a:r>
              <a:rPr lang="pt-PT" dirty="0" smtClean="0"/>
              <a:t>, </a:t>
            </a:r>
            <a:r>
              <a:rPr lang="pt-PT" dirty="0" err="1" smtClean="0"/>
              <a:t>intravasation</a:t>
            </a:r>
            <a:r>
              <a:rPr lang="pt-PT" dirty="0" smtClean="0"/>
              <a:t>, </a:t>
            </a:r>
            <a:r>
              <a:rPr lang="pt-PT" dirty="0" err="1" smtClean="0"/>
              <a:t>extravasation</a:t>
            </a:r>
            <a:r>
              <a:rPr lang="pt-PT" dirty="0" smtClean="0"/>
              <a:t> </a:t>
            </a:r>
            <a:r>
              <a:rPr lang="pt-PT" dirty="0" err="1" smtClean="0"/>
              <a:t>and</a:t>
            </a:r>
            <a:r>
              <a:rPr lang="pt-PT" dirty="0" smtClean="0"/>
              <a:t> </a:t>
            </a:r>
            <a:r>
              <a:rPr lang="pt-PT" dirty="0" err="1" smtClean="0"/>
              <a:t>proliferation</a:t>
            </a:r>
            <a:r>
              <a:rPr lang="pt-PT" dirty="0" smtClean="0"/>
              <a:t>. </a:t>
            </a:r>
          </a:p>
          <a:p>
            <a:endParaRPr lang="pt-PT" dirty="0" smtClean="0"/>
          </a:p>
          <a:p>
            <a:r>
              <a:rPr lang="pt-PT" dirty="0" smtClean="0">
                <a:solidFill>
                  <a:schemeClr val="accent6">
                    <a:lumMod val="75000"/>
                  </a:schemeClr>
                </a:solidFill>
              </a:rPr>
              <a:t>HIF </a:t>
            </a:r>
            <a:r>
              <a:rPr lang="pt-PT" dirty="0" err="1" smtClean="0">
                <a:solidFill>
                  <a:schemeClr val="accent6">
                    <a:lumMod val="75000"/>
                  </a:schemeClr>
                </a:solidFill>
              </a:rPr>
              <a:t>activation</a:t>
            </a:r>
            <a:r>
              <a:rPr lang="pt-PT" dirty="0" smtClean="0">
                <a:solidFill>
                  <a:schemeClr val="accent6">
                    <a:lumMod val="75000"/>
                  </a:schemeClr>
                </a:solidFill>
              </a:rPr>
              <a:t> </a:t>
            </a:r>
            <a:r>
              <a:rPr lang="en-US" dirty="0" smtClean="0">
                <a:solidFill>
                  <a:schemeClr val="accent6">
                    <a:lumMod val="75000"/>
                  </a:schemeClr>
                </a:solidFill>
              </a:rPr>
              <a:t>correlates with metastasis </a:t>
            </a:r>
            <a:r>
              <a:rPr lang="en-US" dirty="0" smtClean="0"/>
              <a:t>in multiple tumors and </a:t>
            </a:r>
            <a:r>
              <a:rPr lang="en-US" dirty="0" smtClean="0">
                <a:solidFill>
                  <a:schemeClr val="tx2">
                    <a:lumMod val="60000"/>
                    <a:lumOff val="40000"/>
                  </a:schemeClr>
                </a:solidFill>
              </a:rPr>
              <a:t>promotes metastasis </a:t>
            </a:r>
            <a:r>
              <a:rPr lang="en-US" dirty="0" smtClean="0"/>
              <a:t>through the regulation of key factors in:</a:t>
            </a:r>
          </a:p>
          <a:p>
            <a:endParaRPr lang="en-US" dirty="0" smtClean="0"/>
          </a:p>
          <a:p>
            <a:r>
              <a:rPr lang="en-US" dirty="0" smtClean="0">
                <a:solidFill>
                  <a:srgbClr val="0070C0"/>
                </a:solidFill>
              </a:rPr>
              <a:t>cell adhesion,</a:t>
            </a:r>
          </a:p>
          <a:p>
            <a:r>
              <a:rPr lang="pt-PT" dirty="0" err="1" smtClean="0">
                <a:solidFill>
                  <a:srgbClr val="0070C0"/>
                </a:solidFill>
              </a:rPr>
              <a:t>extracellular</a:t>
            </a:r>
            <a:r>
              <a:rPr lang="pt-PT" dirty="0" smtClean="0">
                <a:solidFill>
                  <a:srgbClr val="0070C0"/>
                </a:solidFill>
              </a:rPr>
              <a:t> </a:t>
            </a:r>
            <a:r>
              <a:rPr lang="pt-PT" dirty="0" err="1" smtClean="0">
                <a:solidFill>
                  <a:srgbClr val="0070C0"/>
                </a:solidFill>
              </a:rPr>
              <a:t>matrix</a:t>
            </a:r>
            <a:r>
              <a:rPr lang="pt-PT" dirty="0" smtClean="0">
                <a:solidFill>
                  <a:srgbClr val="0070C0"/>
                </a:solidFill>
              </a:rPr>
              <a:t> </a:t>
            </a:r>
            <a:r>
              <a:rPr lang="pt-PT" dirty="0" err="1" smtClean="0">
                <a:solidFill>
                  <a:srgbClr val="0070C0"/>
                </a:solidFill>
              </a:rPr>
              <a:t>formation</a:t>
            </a:r>
            <a:r>
              <a:rPr lang="pt-PT" dirty="0" smtClean="0">
                <a:solidFill>
                  <a:srgbClr val="0070C0"/>
                </a:solidFill>
              </a:rPr>
              <a:t> </a:t>
            </a:r>
          </a:p>
          <a:p>
            <a:r>
              <a:rPr lang="pt-PT" dirty="0" err="1" smtClean="0">
                <a:solidFill>
                  <a:srgbClr val="0070C0"/>
                </a:solidFill>
              </a:rPr>
              <a:t>cell</a:t>
            </a:r>
            <a:r>
              <a:rPr lang="pt-PT" dirty="0" smtClean="0">
                <a:solidFill>
                  <a:srgbClr val="0070C0"/>
                </a:solidFill>
              </a:rPr>
              <a:t> </a:t>
            </a:r>
            <a:r>
              <a:rPr lang="pt-PT" dirty="0" err="1" smtClean="0">
                <a:solidFill>
                  <a:srgbClr val="0070C0"/>
                </a:solidFill>
              </a:rPr>
              <a:t>migration</a:t>
            </a:r>
            <a:endParaRPr lang="pt-PT"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PT" b="1" dirty="0" err="1" smtClean="0">
                <a:solidFill>
                  <a:schemeClr val="accent4">
                    <a:lumMod val="75000"/>
                  </a:schemeClr>
                </a:solidFill>
              </a:rPr>
              <a:t>Hypoxia-Inducible</a:t>
            </a:r>
            <a:r>
              <a:rPr lang="pt-PT" b="1" dirty="0" smtClean="0">
                <a:solidFill>
                  <a:schemeClr val="accent4">
                    <a:lumMod val="75000"/>
                  </a:schemeClr>
                </a:solidFill>
              </a:rPr>
              <a:t> </a:t>
            </a:r>
            <a:r>
              <a:rPr lang="pt-PT" b="1" dirty="0" err="1" smtClean="0">
                <a:solidFill>
                  <a:schemeClr val="accent4">
                    <a:lumMod val="75000"/>
                  </a:schemeClr>
                </a:solidFill>
              </a:rPr>
              <a:t>Factor</a:t>
            </a:r>
            <a:r>
              <a:rPr lang="pt-PT" b="1" dirty="0" smtClean="0">
                <a:solidFill>
                  <a:schemeClr val="accent4">
                    <a:lumMod val="75000"/>
                  </a:schemeClr>
                </a:solidFill>
              </a:rPr>
              <a:t> </a:t>
            </a:r>
            <a:r>
              <a:rPr lang="pt-PT" b="1" dirty="0" err="1" smtClean="0">
                <a:solidFill>
                  <a:schemeClr val="accent4">
                    <a:lumMod val="75000"/>
                  </a:schemeClr>
                </a:solidFill>
              </a:rPr>
              <a:t>and</a:t>
            </a:r>
            <a:r>
              <a:rPr lang="pt-PT" b="1" dirty="0" smtClean="0">
                <a:solidFill>
                  <a:schemeClr val="accent4">
                    <a:lumMod val="75000"/>
                  </a:schemeClr>
                </a:solidFill>
              </a:rPr>
              <a:t> </a:t>
            </a:r>
            <a:r>
              <a:rPr lang="pt-PT" b="1" dirty="0" err="1" smtClean="0">
                <a:solidFill>
                  <a:schemeClr val="accent4">
                    <a:lumMod val="75000"/>
                  </a:schemeClr>
                </a:solidFill>
              </a:rPr>
              <a:t>Radiotherapy</a:t>
            </a:r>
            <a:endParaRPr lang="pt-PT" dirty="0">
              <a:solidFill>
                <a:schemeClr val="accent4">
                  <a:lumMod val="75000"/>
                </a:schemeClr>
              </a:solidFill>
            </a:endParaRPr>
          </a:p>
        </p:txBody>
      </p:sp>
      <p:sp>
        <p:nvSpPr>
          <p:cNvPr id="3" name="Marcador de Posição de Conteúdo 2"/>
          <p:cNvSpPr>
            <a:spLocks noGrp="1"/>
          </p:cNvSpPr>
          <p:nvPr>
            <p:ph idx="1"/>
          </p:nvPr>
        </p:nvSpPr>
        <p:spPr/>
        <p:txBody>
          <a:bodyPr>
            <a:normAutofit fontScale="85000" lnSpcReduction="10000"/>
          </a:bodyPr>
          <a:lstStyle/>
          <a:p>
            <a:r>
              <a:rPr lang="en-US" dirty="0" smtClean="0"/>
              <a:t>HIF-1 plays an important role in determining tumor </a:t>
            </a:r>
            <a:r>
              <a:rPr lang="en-US" dirty="0" smtClean="0">
                <a:solidFill>
                  <a:schemeClr val="accent6">
                    <a:lumMod val="75000"/>
                  </a:schemeClr>
                </a:solidFill>
              </a:rPr>
              <a:t>response to radiotherapy</a:t>
            </a:r>
            <a:r>
              <a:rPr lang="en-US" dirty="0" smtClean="0"/>
              <a:t> and tumor </a:t>
            </a:r>
            <a:r>
              <a:rPr lang="en-US" dirty="0" err="1" smtClean="0"/>
              <a:t>regrowth</a:t>
            </a:r>
            <a:r>
              <a:rPr lang="en-US" dirty="0" smtClean="0"/>
              <a:t>. </a:t>
            </a:r>
          </a:p>
          <a:p>
            <a:endParaRPr lang="en-US" dirty="0" smtClean="0"/>
          </a:p>
          <a:p>
            <a:r>
              <a:rPr lang="en-US" dirty="0" smtClean="0"/>
              <a:t>Radiation results in a </a:t>
            </a:r>
            <a:r>
              <a:rPr lang="en-US" dirty="0" err="1" smtClean="0"/>
              <a:t>reoxygenation</a:t>
            </a:r>
            <a:r>
              <a:rPr lang="en-US" dirty="0" smtClean="0"/>
              <a:t>-dependent </a:t>
            </a:r>
            <a:r>
              <a:rPr lang="en-US" dirty="0" smtClean="0">
                <a:solidFill>
                  <a:schemeClr val="accent6">
                    <a:lumMod val="75000"/>
                  </a:schemeClr>
                </a:solidFill>
              </a:rPr>
              <a:t>increase in HIF-1 activity </a:t>
            </a:r>
            <a:r>
              <a:rPr lang="en-US" dirty="0" smtClean="0"/>
              <a:t>by two distinct mechanisms</a:t>
            </a:r>
          </a:p>
          <a:p>
            <a:endParaRPr lang="en-US" dirty="0" smtClean="0"/>
          </a:p>
          <a:p>
            <a:r>
              <a:rPr lang="en-US" dirty="0" smtClean="0"/>
              <a:t>Tumor </a:t>
            </a:r>
            <a:r>
              <a:rPr lang="en-US" dirty="0" err="1" smtClean="0"/>
              <a:t>reoxygenation</a:t>
            </a:r>
            <a:r>
              <a:rPr lang="en-US" dirty="0" smtClean="0"/>
              <a:t> results in both HIF-1 stabilization and enhanced translation of HIF targets through the release of reactive oxygen species</a:t>
            </a:r>
            <a:endParaRPr lang="pt-PT"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PT" b="1" dirty="0" err="1" smtClean="0">
                <a:solidFill>
                  <a:srgbClr val="7030A0"/>
                </a:solidFill>
              </a:rPr>
              <a:t>Hypoxia-Inducible</a:t>
            </a:r>
            <a:r>
              <a:rPr lang="pt-PT" b="1" dirty="0" smtClean="0">
                <a:solidFill>
                  <a:srgbClr val="7030A0"/>
                </a:solidFill>
              </a:rPr>
              <a:t> </a:t>
            </a:r>
            <a:r>
              <a:rPr lang="pt-PT" b="1" dirty="0" err="1" smtClean="0">
                <a:solidFill>
                  <a:srgbClr val="7030A0"/>
                </a:solidFill>
              </a:rPr>
              <a:t>Factor</a:t>
            </a:r>
            <a:r>
              <a:rPr lang="pt-PT" b="1" dirty="0" smtClean="0">
                <a:solidFill>
                  <a:srgbClr val="7030A0"/>
                </a:solidFill>
              </a:rPr>
              <a:t> </a:t>
            </a:r>
            <a:r>
              <a:rPr lang="pt-PT" b="1" dirty="0" err="1" smtClean="0">
                <a:solidFill>
                  <a:srgbClr val="7030A0"/>
                </a:solidFill>
              </a:rPr>
              <a:t>and</a:t>
            </a:r>
            <a:r>
              <a:rPr lang="pt-PT" b="1" dirty="0" smtClean="0">
                <a:solidFill>
                  <a:srgbClr val="7030A0"/>
                </a:solidFill>
              </a:rPr>
              <a:t> </a:t>
            </a:r>
            <a:r>
              <a:rPr lang="pt-PT" b="1" dirty="0" err="1" smtClean="0">
                <a:solidFill>
                  <a:srgbClr val="7030A0"/>
                </a:solidFill>
              </a:rPr>
              <a:t>Radiotherapy</a:t>
            </a:r>
            <a:endParaRPr lang="pt-PT" dirty="0">
              <a:solidFill>
                <a:srgbClr val="7030A0"/>
              </a:solidFill>
            </a:endParaRPr>
          </a:p>
        </p:txBody>
      </p:sp>
      <p:sp>
        <p:nvSpPr>
          <p:cNvPr id="3" name="Marcador de Posição de Conteúdo 2"/>
          <p:cNvSpPr>
            <a:spLocks noGrp="1"/>
          </p:cNvSpPr>
          <p:nvPr>
            <p:ph idx="1"/>
          </p:nvPr>
        </p:nvSpPr>
        <p:spPr/>
        <p:txBody>
          <a:bodyPr>
            <a:normAutofit fontScale="77500" lnSpcReduction="20000"/>
          </a:bodyPr>
          <a:lstStyle/>
          <a:p>
            <a:r>
              <a:rPr lang="en-US" dirty="0" smtClean="0">
                <a:solidFill>
                  <a:schemeClr val="accent6">
                    <a:lumMod val="75000"/>
                  </a:schemeClr>
                </a:solidFill>
              </a:rPr>
              <a:t>Effects of HIF on tumor </a:t>
            </a:r>
            <a:r>
              <a:rPr lang="en-US" dirty="0" err="1" smtClean="0">
                <a:solidFill>
                  <a:schemeClr val="accent6">
                    <a:lumMod val="75000"/>
                  </a:schemeClr>
                </a:solidFill>
              </a:rPr>
              <a:t>radiosensitivity</a:t>
            </a:r>
            <a:r>
              <a:rPr lang="en-US" dirty="0" smtClean="0"/>
              <a:t>:</a:t>
            </a:r>
          </a:p>
          <a:p>
            <a:r>
              <a:rPr lang="en-US" dirty="0" smtClean="0"/>
              <a:t> HIF-1 stabilization promotes:</a:t>
            </a:r>
          </a:p>
          <a:p>
            <a:endParaRPr lang="en-US" dirty="0" smtClean="0"/>
          </a:p>
          <a:p>
            <a:r>
              <a:rPr lang="pt-PT" dirty="0" smtClean="0">
                <a:solidFill>
                  <a:schemeClr val="accent6">
                    <a:lumMod val="75000"/>
                  </a:schemeClr>
                </a:solidFill>
              </a:rPr>
              <a:t>Tumor </a:t>
            </a:r>
            <a:r>
              <a:rPr lang="pt-PT" dirty="0" err="1" smtClean="0">
                <a:solidFill>
                  <a:schemeClr val="accent6">
                    <a:lumMod val="75000"/>
                  </a:schemeClr>
                </a:solidFill>
              </a:rPr>
              <a:t>vasculature</a:t>
            </a:r>
            <a:r>
              <a:rPr lang="pt-PT" dirty="0" smtClean="0">
                <a:solidFill>
                  <a:schemeClr val="accent6">
                    <a:lumMod val="75000"/>
                  </a:schemeClr>
                </a:solidFill>
              </a:rPr>
              <a:t> </a:t>
            </a:r>
            <a:r>
              <a:rPr lang="pt-PT" dirty="0" err="1" smtClean="0">
                <a:solidFill>
                  <a:schemeClr val="accent6">
                    <a:lumMod val="75000"/>
                  </a:schemeClr>
                </a:solidFill>
              </a:rPr>
              <a:t>radioresistance</a:t>
            </a:r>
            <a:r>
              <a:rPr lang="pt-PT" dirty="0" smtClean="0">
                <a:solidFill>
                  <a:schemeClr val="accent6">
                    <a:lumMod val="75000"/>
                  </a:schemeClr>
                </a:solidFill>
              </a:rPr>
              <a:t> </a:t>
            </a:r>
            <a:r>
              <a:rPr lang="pt-PT" dirty="0" err="1" smtClean="0"/>
              <a:t>through</a:t>
            </a:r>
            <a:r>
              <a:rPr lang="pt-PT" dirty="0" smtClean="0"/>
              <a:t> </a:t>
            </a:r>
            <a:r>
              <a:rPr lang="en-US" dirty="0" smtClean="0"/>
              <a:t>the release of </a:t>
            </a:r>
            <a:r>
              <a:rPr lang="en-US" dirty="0" err="1" smtClean="0"/>
              <a:t>proangiogenic</a:t>
            </a:r>
            <a:r>
              <a:rPr lang="en-US" dirty="0" smtClean="0"/>
              <a:t> cytokines such as VEGF.</a:t>
            </a:r>
          </a:p>
          <a:p>
            <a:endParaRPr lang="en-US" dirty="0" smtClean="0"/>
          </a:p>
          <a:p>
            <a:r>
              <a:rPr lang="en-US" dirty="0" smtClean="0"/>
              <a:t> Paradoxically, HIF-1 can also induce </a:t>
            </a:r>
            <a:r>
              <a:rPr lang="en-US" dirty="0" smtClean="0">
                <a:solidFill>
                  <a:schemeClr val="accent6">
                    <a:lumMod val="75000"/>
                  </a:schemeClr>
                </a:solidFill>
              </a:rPr>
              <a:t>tumor </a:t>
            </a:r>
            <a:r>
              <a:rPr lang="en-US" dirty="0" err="1" smtClean="0">
                <a:solidFill>
                  <a:schemeClr val="accent6">
                    <a:lumMod val="75000"/>
                  </a:schemeClr>
                </a:solidFill>
              </a:rPr>
              <a:t>radiosensitivity</a:t>
            </a:r>
            <a:r>
              <a:rPr lang="en-US" dirty="0" smtClean="0">
                <a:solidFill>
                  <a:schemeClr val="accent6">
                    <a:lumMod val="75000"/>
                  </a:schemeClr>
                </a:solidFill>
              </a:rPr>
              <a:t> </a:t>
            </a:r>
            <a:r>
              <a:rPr lang="en-US" dirty="0" smtClean="0"/>
              <a:t>through the induction of apoptosis. </a:t>
            </a:r>
          </a:p>
          <a:p>
            <a:endParaRPr lang="en-US" dirty="0" smtClean="0"/>
          </a:p>
          <a:p>
            <a:r>
              <a:rPr lang="en-US" b="1" dirty="0" smtClean="0">
                <a:solidFill>
                  <a:schemeClr val="accent4">
                    <a:lumMod val="50000"/>
                  </a:schemeClr>
                </a:solidFill>
              </a:rPr>
              <a:t>Overall, HIF-1 stabilization promotes </a:t>
            </a:r>
            <a:r>
              <a:rPr lang="en-US" b="1" dirty="0" err="1" smtClean="0">
                <a:solidFill>
                  <a:schemeClr val="accent4">
                    <a:lumMod val="50000"/>
                  </a:schemeClr>
                </a:solidFill>
              </a:rPr>
              <a:t>radioresistance</a:t>
            </a:r>
            <a:r>
              <a:rPr lang="en-US" b="1" dirty="0" smtClean="0">
                <a:solidFill>
                  <a:schemeClr val="accent4">
                    <a:lumMod val="50000"/>
                  </a:schemeClr>
                </a:solidFill>
              </a:rPr>
              <a:t> </a:t>
            </a:r>
            <a:r>
              <a:rPr lang="en-US" dirty="0" smtClean="0"/>
              <a:t>because HIF-1–deficient tumors are more sensitive to radiation compared to </a:t>
            </a:r>
            <a:r>
              <a:rPr lang="en-US" dirty="0" err="1" smtClean="0"/>
              <a:t>wildtype</a:t>
            </a:r>
            <a:r>
              <a:rPr lang="en-US" dirty="0" smtClean="0"/>
              <a:t> </a:t>
            </a:r>
            <a:r>
              <a:rPr lang="pt-PT" dirty="0" err="1" smtClean="0"/>
              <a:t>tumors</a:t>
            </a:r>
            <a:r>
              <a:rPr lang="pt-PT" dirty="0" smtClean="0"/>
              <a:t>.</a:t>
            </a:r>
            <a:endParaRPr lang="pt-PT"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5672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7743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6009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55156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8AACF3ED-EAAB-46C9-A4FE-9AE5FEE188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88099" y="1891832"/>
            <a:ext cx="5625744" cy="2786083"/>
          </a:xfrm>
          <a:prstGeom prst="rect">
            <a:avLst/>
          </a:prstGeom>
        </p:spPr>
      </p:pic>
    </p:spTree>
    <p:extLst>
      <p:ext uri="{BB962C8B-B14F-4D97-AF65-F5344CB8AC3E}">
        <p14:creationId xmlns:p14="http://schemas.microsoft.com/office/powerpoint/2010/main" xmlns="" val="1304299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4249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248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94799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1961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3767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379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860428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0213" y="1285875"/>
            <a:ext cx="5743575" cy="428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5825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68593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3102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4975" y="1290638"/>
            <a:ext cx="5734050"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50422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0213" y="1290638"/>
            <a:ext cx="5743575"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12620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4975" y="1290638"/>
            <a:ext cx="5734050"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3917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14500" y="1295400"/>
            <a:ext cx="5715000" cy="426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31446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4975" y="1290638"/>
            <a:ext cx="5734050"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92859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52563"/>
            <a:ext cx="5295900"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45030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0213" y="1290638"/>
            <a:ext cx="5743575" cy="427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6590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2625" y="1576388"/>
            <a:ext cx="5238750"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41256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52563"/>
            <a:ext cx="5295900"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5166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47863" y="1457325"/>
            <a:ext cx="5248275"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0572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86038" y="1947863"/>
            <a:ext cx="3971925" cy="296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5020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2963" y="414338"/>
            <a:ext cx="7458075" cy="6029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8338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19288" y="1447800"/>
            <a:ext cx="5305425"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987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47800"/>
            <a:ext cx="5295900"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29481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59063" y="1268760"/>
            <a:ext cx="6076950" cy="4056856"/>
            <a:chOff x="1559063" y="1268760"/>
            <a:chExt cx="6076950" cy="4056856"/>
          </a:xfrm>
        </p:grpSpPr>
        <p:pic>
          <p:nvPicPr>
            <p:cNvPr id="57346" name="Picture 2" descr="http://image.slidesharecdn.com/heidilyng-121025051243-phpapp01/95/slide-6-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1082"/>
            <a:stretch/>
          </p:blipFill>
          <p:spPr bwMode="auto">
            <a:xfrm>
              <a:off x="1559063" y="1268760"/>
              <a:ext cx="6076950" cy="405685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585805" y="1340768"/>
              <a:ext cx="720080"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40230279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8813" y="1462088"/>
            <a:ext cx="5286375"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70495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19288" y="1457325"/>
            <a:ext cx="5305425"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7942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475656" y="1268760"/>
            <a:ext cx="6076950" cy="4172484"/>
            <a:chOff x="1475656" y="1268760"/>
            <a:chExt cx="6076950" cy="4172484"/>
          </a:xfrm>
        </p:grpSpPr>
        <p:pic>
          <p:nvPicPr>
            <p:cNvPr id="56322" name="Picture 2" descr="http://image.slidesharecdn.com/heidilyng-121025051243-phpapp01/95/slide-5-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548"/>
            <a:stretch/>
          </p:blipFill>
          <p:spPr bwMode="auto">
            <a:xfrm>
              <a:off x="1475656" y="1268760"/>
              <a:ext cx="6076950" cy="417248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ed Rectangle 3"/>
            <p:cNvSpPr/>
            <p:nvPr/>
          </p:nvSpPr>
          <p:spPr>
            <a:xfrm>
              <a:off x="1475656" y="1340768"/>
              <a:ext cx="792088" cy="79208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7925094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3575" y="1462088"/>
            <a:ext cx="5276850"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71971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3575" y="1457325"/>
            <a:ext cx="5276850"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54882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8338" y="1462088"/>
            <a:ext cx="5267325"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91314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8813" y="1462088"/>
            <a:ext cx="5286375"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4102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accent5">
              <a:lumMod val="40000"/>
              <a:lumOff val="60000"/>
            </a:schemeClr>
          </a:solidFill>
        </p:spPr>
        <p:txBody>
          <a:bodyPr>
            <a:normAutofit/>
          </a:bodyPr>
          <a:lstStyle/>
          <a:p>
            <a:r>
              <a:rPr lang="pt-PT" sz="2800" b="1" dirty="0" smtClean="0"/>
              <a:t>HYPOXIA</a:t>
            </a:r>
            <a:endParaRPr lang="pt-PT" sz="2800" dirty="0"/>
          </a:p>
        </p:txBody>
      </p:sp>
      <p:sp>
        <p:nvSpPr>
          <p:cNvPr id="3" name="Marcador de Posição de Conteúdo 2"/>
          <p:cNvSpPr>
            <a:spLocks noGrp="1"/>
          </p:cNvSpPr>
          <p:nvPr>
            <p:ph idx="1"/>
          </p:nvPr>
        </p:nvSpPr>
        <p:spPr/>
        <p:txBody>
          <a:bodyPr>
            <a:normAutofit fontScale="70000" lnSpcReduction="20000"/>
          </a:bodyPr>
          <a:lstStyle/>
          <a:p>
            <a:pPr>
              <a:buNone/>
            </a:pPr>
            <a:r>
              <a:rPr lang="en-US" dirty="0" smtClean="0"/>
              <a:t>If molecular oxygen is present, DNA reacts with the free radicals (R·)</a:t>
            </a:r>
          </a:p>
          <a:p>
            <a:pPr>
              <a:buNone/>
            </a:pPr>
            <a:r>
              <a:rPr lang="en-US" dirty="0" smtClean="0"/>
              <a:t> </a:t>
            </a:r>
          </a:p>
          <a:p>
            <a:pPr>
              <a:buNone/>
            </a:pPr>
            <a:r>
              <a:rPr lang="en-US" dirty="0" smtClean="0"/>
              <a:t>The DNA radical can be chemically restored to its reduced form through reaction with a </a:t>
            </a:r>
            <a:r>
              <a:rPr lang="en-US" dirty="0" err="1" smtClean="0"/>
              <a:t>sulfhydryl</a:t>
            </a:r>
            <a:r>
              <a:rPr lang="en-US" dirty="0" smtClean="0"/>
              <a:t> (SH) group.</a:t>
            </a:r>
          </a:p>
          <a:p>
            <a:endParaRPr lang="en-US" dirty="0" smtClean="0"/>
          </a:p>
          <a:p>
            <a:pPr>
              <a:buNone/>
            </a:pPr>
            <a:r>
              <a:rPr lang="en-US" dirty="0" smtClean="0"/>
              <a:t>However, the formation of RO2 ·, an organic peroxide, represents a </a:t>
            </a:r>
            <a:r>
              <a:rPr lang="en-US" dirty="0" err="1" smtClean="0">
                <a:solidFill>
                  <a:srgbClr val="FF0000"/>
                </a:solidFill>
              </a:rPr>
              <a:t>nonrestorable</a:t>
            </a:r>
            <a:r>
              <a:rPr lang="en-US" dirty="0" smtClean="0">
                <a:solidFill>
                  <a:srgbClr val="FF0000"/>
                </a:solidFill>
              </a:rPr>
              <a:t> form of the target material</a:t>
            </a:r>
            <a:r>
              <a:rPr lang="en-US" dirty="0" smtClean="0"/>
              <a:t>; that is, the reaction results in a change in the chemical composition of the material exposed to the radiation. </a:t>
            </a:r>
          </a:p>
          <a:p>
            <a:pPr>
              <a:buNone/>
            </a:pPr>
            <a:endParaRPr lang="en-US" dirty="0" smtClean="0"/>
          </a:p>
          <a:p>
            <a:pPr>
              <a:buNone/>
            </a:pPr>
            <a:r>
              <a:rPr lang="en-US" dirty="0" smtClean="0"/>
              <a:t>This reaction cannot take place in the absence of oxygen; since then, many of the ionized target molecules are able to repair themselves and recover the ability to function normally. In a sense, then, oxygen may be said </a:t>
            </a:r>
            <a:r>
              <a:rPr lang="en-US" dirty="0" smtClean="0">
                <a:solidFill>
                  <a:srgbClr val="C00000"/>
                </a:solidFill>
              </a:rPr>
              <a:t>to “fix” or make permanent </a:t>
            </a:r>
            <a:r>
              <a:rPr lang="en-US" dirty="0" smtClean="0"/>
              <a:t>the radiation </a:t>
            </a:r>
            <a:r>
              <a:rPr lang="pt-PT" dirty="0" err="1" smtClean="0"/>
              <a:t>lesion</a:t>
            </a:r>
            <a:r>
              <a:rPr lang="pt-PT" dirty="0" smtClean="0"/>
              <a:t>.</a:t>
            </a:r>
            <a:endParaRPr lang="pt-P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8813" y="1452563"/>
            <a:ext cx="5286375"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9675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3575" y="1462088"/>
            <a:ext cx="5276850"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2257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8338" y="1628775"/>
            <a:ext cx="5267325" cy="3600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24348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33575" y="1462088"/>
            <a:ext cx="5276850" cy="393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63184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57325"/>
            <a:ext cx="5295900"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88193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8813" y="1533525"/>
            <a:ext cx="5286375" cy="3790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055332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24050" y="1457325"/>
            <a:ext cx="5295900"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008729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image.slidesharecdn.com/heidilyng-121025051243-phpapp01/95/slide-4-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942" b="8003"/>
          <a:stretch/>
        </p:blipFill>
        <p:spPr bwMode="auto">
          <a:xfrm>
            <a:off x="1547664" y="1700808"/>
            <a:ext cx="6076950" cy="34243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05335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4" y="1484784"/>
            <a:ext cx="6076950" cy="4035483"/>
            <a:chOff x="1547664" y="1484784"/>
            <a:chExt cx="6076950" cy="4035483"/>
          </a:xfrm>
        </p:grpSpPr>
        <p:pic>
          <p:nvPicPr>
            <p:cNvPr id="59394" name="Picture 2" descr="http://image.slidesharecdn.com/heidilyng-121025051243-phpapp01/95/slide-13-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1550"/>
            <a:stretch/>
          </p:blipFill>
          <p:spPr bwMode="auto">
            <a:xfrm>
              <a:off x="1547664" y="1484784"/>
              <a:ext cx="6076950" cy="40354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556792"/>
              <a:ext cx="576064"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6056179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19672" y="1268760"/>
            <a:ext cx="6076950" cy="4183773"/>
            <a:chOff x="1619672" y="1268760"/>
            <a:chExt cx="6076950" cy="4183773"/>
          </a:xfrm>
        </p:grpSpPr>
        <p:pic>
          <p:nvPicPr>
            <p:cNvPr id="60418" name="Picture 2" descr="http://image.slidesharecdn.com/heidilyng-121025051243-phpapp01/95/slide-16-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301"/>
            <a:stretch/>
          </p:blipFill>
          <p:spPr bwMode="auto">
            <a:xfrm>
              <a:off x="1619672" y="1268760"/>
              <a:ext cx="6076950" cy="418377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412776"/>
              <a:ext cx="720080"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458165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4" y="1412776"/>
            <a:ext cx="6076950" cy="4063870"/>
            <a:chOff x="1547664" y="1412776"/>
            <a:chExt cx="6076950" cy="4063870"/>
          </a:xfrm>
        </p:grpSpPr>
        <p:pic>
          <p:nvPicPr>
            <p:cNvPr id="58370" name="Picture 2" descr="http://image.slidesharecdn.com/heidilyng-121025051243-phpapp01/95/slide-12-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0929"/>
            <a:stretch/>
          </p:blipFill>
          <p:spPr bwMode="auto">
            <a:xfrm>
              <a:off x="1547664" y="1412776"/>
              <a:ext cx="6076950" cy="406387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547664" y="1484784"/>
              <a:ext cx="648072"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5429253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19672" y="1340768"/>
            <a:ext cx="6076950" cy="4089188"/>
            <a:chOff x="1619672" y="1340768"/>
            <a:chExt cx="6076950" cy="4089188"/>
          </a:xfrm>
        </p:grpSpPr>
        <p:pic>
          <p:nvPicPr>
            <p:cNvPr id="61442" name="Picture 2" descr="http://image.slidesharecdn.com/heidilyng-121025051243-phpapp01/95/slide-18-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0373"/>
            <a:stretch/>
          </p:blipFill>
          <p:spPr bwMode="auto">
            <a:xfrm>
              <a:off x="1619672" y="1340768"/>
              <a:ext cx="6076950" cy="408918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412776"/>
              <a:ext cx="720080"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9051584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19386" y="1370608"/>
            <a:ext cx="6076950" cy="4262548"/>
            <a:chOff x="1403648" y="1370608"/>
            <a:chExt cx="6076950" cy="4262548"/>
          </a:xfrm>
        </p:grpSpPr>
        <p:pic>
          <p:nvPicPr>
            <p:cNvPr id="62466" name="Picture 2" descr="http://image.slidesharecdn.com/heidilyng-121025051243-phpapp01/95/slide-19-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573"/>
            <a:stretch/>
          </p:blipFill>
          <p:spPr bwMode="auto">
            <a:xfrm>
              <a:off x="1403648" y="1370608"/>
              <a:ext cx="6076950" cy="426254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403648" y="1370608"/>
              <a:ext cx="792088" cy="834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1524184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4" y="1196752"/>
            <a:ext cx="6076950" cy="4244492"/>
            <a:chOff x="1547664" y="1196752"/>
            <a:chExt cx="6076950" cy="4244492"/>
          </a:xfrm>
        </p:grpSpPr>
        <p:pic>
          <p:nvPicPr>
            <p:cNvPr id="63490" name="Picture 2" descr="http://image.slidesharecdn.com/heidilyng-121025051243-phpapp01/95/slide-20-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970"/>
            <a:stretch/>
          </p:blipFill>
          <p:spPr bwMode="auto">
            <a:xfrm>
              <a:off x="1547664" y="1196752"/>
              <a:ext cx="6076950" cy="42444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547664" y="1340768"/>
              <a:ext cx="720080"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4676741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91394" y="1412776"/>
            <a:ext cx="6076950" cy="4163935"/>
            <a:chOff x="1403648" y="1412776"/>
            <a:chExt cx="6076950" cy="4163935"/>
          </a:xfrm>
        </p:grpSpPr>
        <p:pic>
          <p:nvPicPr>
            <p:cNvPr id="64514" name="Picture 2" descr="http://image.slidesharecdn.com/heidilyng-121025051243-phpapp01/95/slide-21-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735"/>
            <a:stretch/>
          </p:blipFill>
          <p:spPr bwMode="auto">
            <a:xfrm>
              <a:off x="1403648" y="1412776"/>
              <a:ext cx="6076950" cy="416393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403648" y="1484784"/>
              <a:ext cx="792088"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2077335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19672" y="1268760"/>
            <a:ext cx="6076950" cy="4161196"/>
            <a:chOff x="1619672" y="1268760"/>
            <a:chExt cx="6076950" cy="4161196"/>
          </a:xfrm>
        </p:grpSpPr>
        <p:pic>
          <p:nvPicPr>
            <p:cNvPr id="65538" name="Picture 2" descr="http://image.slidesharecdn.com/heidilyng-121025051243-phpapp01/95/slide-22-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795"/>
            <a:stretch/>
          </p:blipFill>
          <p:spPr bwMode="auto">
            <a:xfrm>
              <a:off x="1619672" y="1268760"/>
              <a:ext cx="6076950" cy="416119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340768"/>
              <a:ext cx="720080"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20069380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4" y="1259916"/>
            <a:ext cx="6076950" cy="4185308"/>
            <a:chOff x="1547664" y="1259916"/>
            <a:chExt cx="6076950" cy="4185308"/>
          </a:xfrm>
        </p:grpSpPr>
        <p:pic>
          <p:nvPicPr>
            <p:cNvPr id="66562" name="Picture 2" descr="http://image.slidesharecdn.com/heidilyng-121025051243-phpapp01/95/slide-24-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267"/>
            <a:stretch/>
          </p:blipFill>
          <p:spPr bwMode="auto">
            <a:xfrm>
              <a:off x="1547664" y="1259916"/>
              <a:ext cx="6076950" cy="418530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259916"/>
              <a:ext cx="792088" cy="80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3592252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19672" y="1340768"/>
            <a:ext cx="6076950" cy="4202076"/>
            <a:chOff x="1619672" y="1340768"/>
            <a:chExt cx="6076950" cy="4202076"/>
          </a:xfrm>
        </p:grpSpPr>
        <p:pic>
          <p:nvPicPr>
            <p:cNvPr id="67586" name="Picture 2" descr="http://image.slidesharecdn.com/heidilyng-121025051243-phpapp01/95/slide-25-638.jpg?cb=1351160170"/>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7899"/>
            <a:stretch/>
          </p:blipFill>
          <p:spPr bwMode="auto">
            <a:xfrm>
              <a:off x="1619672" y="1340768"/>
              <a:ext cx="6076950" cy="42020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412776"/>
              <a:ext cx="792088"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2603445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4" y="1196752"/>
            <a:ext cx="6076950" cy="4562476"/>
            <a:chOff x="1547664" y="1196752"/>
            <a:chExt cx="6076950" cy="4562476"/>
          </a:xfrm>
        </p:grpSpPr>
        <p:pic>
          <p:nvPicPr>
            <p:cNvPr id="68610" name="Picture 2" descr="http://image.slidesharecdn.com/heidilyng-121025051243-phpapp01/95/slide-26-638.jpg?cb=135116017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47664" y="1196752"/>
              <a:ext cx="6076950" cy="45624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619672" y="1196752"/>
              <a:ext cx="576064" cy="72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xmlns="" val="33137352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71650" y="1038225"/>
            <a:ext cx="5600700" cy="4781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673423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2450" y="409575"/>
            <a:ext cx="8039100" cy="6038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729544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1829</Words>
  <Application>Microsoft Office PowerPoint</Application>
  <PresentationFormat>Apresentação no Ecrã (4:3)</PresentationFormat>
  <Paragraphs>256</Paragraphs>
  <Slides>100</Slides>
  <Notes>0</Notes>
  <HiddenSlides>0</HiddenSlides>
  <MMClips>0</MMClips>
  <ScaleCrop>false</ScaleCrop>
  <HeadingPairs>
    <vt:vector size="4" baseType="variant">
      <vt:variant>
        <vt:lpstr>Tema</vt:lpstr>
      </vt:variant>
      <vt:variant>
        <vt:i4>1</vt:i4>
      </vt:variant>
      <vt:variant>
        <vt:lpstr>Títulos dos diapositivos</vt:lpstr>
      </vt:variant>
      <vt:variant>
        <vt:i4>100</vt:i4>
      </vt:variant>
    </vt:vector>
  </HeadingPairs>
  <TitlesOfParts>
    <vt:vector size="101" baseType="lpstr">
      <vt:lpstr>Office Theme</vt:lpstr>
      <vt:lpstr>Diapositivo 1</vt:lpstr>
      <vt:lpstr>Diapositivo 2</vt:lpstr>
      <vt:lpstr>Diapositivo 3</vt:lpstr>
      <vt:lpstr>Diapositivo 4</vt:lpstr>
      <vt:lpstr>Diapositivo 5</vt:lpstr>
      <vt:lpstr>Diapositivo 6</vt:lpstr>
      <vt:lpstr>Diapositivo 7</vt:lpstr>
      <vt:lpstr>HYPOXIA</vt:lpstr>
      <vt:lpstr>Diapositivo 9</vt:lpstr>
      <vt:lpstr>Diapositivo 10</vt:lpstr>
      <vt:lpstr>Diapositivo 11</vt:lpstr>
      <vt:lpstr>Diapositivo 12</vt:lpstr>
      <vt:lpstr>Diapositivo 13</vt:lpstr>
      <vt:lpstr>CHRONIC AND ACUTE HYPOXIA</vt:lpstr>
      <vt:lpstr>Acute Hypoxia</vt:lpstr>
      <vt:lpstr>Markers of Hypoxia</vt:lpstr>
      <vt:lpstr>Markers of Hypoxia</vt:lpstr>
      <vt:lpstr>MECHANISM OF REOXYGENATION</vt:lpstr>
      <vt:lpstr>HYPOXIA AND CHEMORESISTANCE</vt:lpstr>
      <vt:lpstr>Diapositivo 20</vt:lpstr>
      <vt:lpstr>Diapositivo 21</vt:lpstr>
      <vt:lpstr>Diapositivo 22</vt:lpstr>
      <vt:lpstr>The Biology and Exploitation of Tumor Hypoxia</vt:lpstr>
      <vt:lpstr>The Biology and Exploitation of Tumor Hypoxia</vt:lpstr>
      <vt:lpstr> Important Roles of Hypoxia-Inducible Factor in Tumors </vt:lpstr>
      <vt:lpstr> Important Roles of Hypoxia-Inducible Factor in Tumors </vt:lpstr>
      <vt:lpstr>Important Roles of Hypoxia-Inducible Factor in Tumors</vt:lpstr>
      <vt:lpstr>Hypoxia-Inducible Factor and Radiotherapy</vt:lpstr>
      <vt:lpstr>Diapositivo 29</vt:lpstr>
      <vt:lpstr>RADIOSENSITIZING HYPOXIC CELLS</vt:lpstr>
      <vt:lpstr>Hyperbaric Oxygen</vt:lpstr>
      <vt:lpstr>Improving the Oxygen Supply to Tumors</vt:lpstr>
      <vt:lpstr>Nicotinamide and Carbogen Breathing</vt:lpstr>
      <vt:lpstr>Hypoxia-inducible factors (HIFs)</vt:lpstr>
      <vt:lpstr>Hypoxia-inducible factors (HIFs)</vt:lpstr>
      <vt:lpstr>Hypoxia-inducible factors (HIFs)</vt:lpstr>
      <vt:lpstr>Hypoxia-inducible factors (HIFs)</vt:lpstr>
      <vt:lpstr>Important Roles of Hypoxia-Inducible Factor in Tumors </vt:lpstr>
      <vt:lpstr>Diapositivo 39</vt:lpstr>
      <vt:lpstr>Tumor Angiogenesis</vt:lpstr>
      <vt:lpstr>Tumor Metabolism</vt:lpstr>
      <vt:lpstr>Diapositivo 42</vt:lpstr>
      <vt:lpstr>Tumor Metastasis</vt:lpstr>
      <vt:lpstr>Hypoxia-Inducible Factor and Radiotherapy</vt:lpstr>
      <vt:lpstr>Hypoxia-Inducible Factor and Radiotherapy</vt:lpstr>
      <vt:lpstr>Diapositivo 46</vt:lpstr>
      <vt:lpstr>Diapositivo 47</vt:lpstr>
      <vt:lpstr>Diapositivo 48</vt:lpstr>
      <vt:lpstr>Diapositivo 49</vt:lpstr>
      <vt:lpstr>Diapositivo 50</vt:lpstr>
      <vt:lpstr>Diapositivo 51</vt:lpstr>
      <vt:lpstr>Diapositivo 52</vt:lpstr>
      <vt:lpstr>Diapositivo 53</vt:lpstr>
      <vt:lpstr>Diapositivo 54</vt:lpstr>
      <vt:lpstr>Diapositivo 55</vt:lpstr>
      <vt:lpstr>Diapositivo 56</vt:lpstr>
      <vt:lpstr>Diapositivo 57</vt:lpstr>
      <vt:lpstr>Diapositivo 58</vt:lpstr>
      <vt:lpstr>Diapositivo 59</vt:lpstr>
      <vt:lpstr>Diapositivo 60</vt:lpstr>
      <vt:lpstr>Diapositivo 61</vt:lpstr>
      <vt:lpstr>Diapositivo 62</vt:lpstr>
      <vt:lpstr>Diapositivo 63</vt:lpstr>
      <vt:lpstr>Diapositivo 64</vt:lpstr>
      <vt:lpstr>Diapositivo 65</vt:lpstr>
      <vt:lpstr>Diapositivo 66</vt:lpstr>
      <vt:lpstr>Diapositivo 67</vt:lpstr>
      <vt:lpstr>Diapositivo 68</vt:lpstr>
      <vt:lpstr>Diapositivo 69</vt:lpstr>
      <vt:lpstr>Diapositivo 70</vt:lpstr>
      <vt:lpstr>Diapositivo 71</vt:lpstr>
      <vt:lpstr>Diapositivo 72</vt:lpstr>
      <vt:lpstr>Diapositivo 73</vt:lpstr>
      <vt:lpstr>Diapositivo 74</vt:lpstr>
      <vt:lpstr>Diapositivo 75</vt:lpstr>
      <vt:lpstr>Diapositivo 76</vt:lpstr>
      <vt:lpstr>Diapositivo 77</vt:lpstr>
      <vt:lpstr>Diapositivo 78</vt:lpstr>
      <vt:lpstr>Diapositivo 79</vt:lpstr>
      <vt:lpstr>Diapositivo 80</vt:lpstr>
      <vt:lpstr>Diapositivo 81</vt:lpstr>
      <vt:lpstr>Diapositivo 82</vt:lpstr>
      <vt:lpstr>Diapositivo 83</vt:lpstr>
      <vt:lpstr>Diapositivo 84</vt:lpstr>
      <vt:lpstr>Diapositivo 85</vt:lpstr>
      <vt:lpstr>Diapositivo 86</vt:lpstr>
      <vt:lpstr>Diapositivo 87</vt:lpstr>
      <vt:lpstr>Diapositivo 88</vt:lpstr>
      <vt:lpstr>Diapositivo 89</vt:lpstr>
      <vt:lpstr>Diapositivo 90</vt:lpstr>
      <vt:lpstr>Diapositivo 91</vt:lpstr>
      <vt:lpstr>Diapositivo 92</vt:lpstr>
      <vt:lpstr>Diapositivo 93</vt:lpstr>
      <vt:lpstr>Diapositivo 94</vt:lpstr>
      <vt:lpstr>Diapositivo 95</vt:lpstr>
      <vt:lpstr>Diapositivo 96</vt:lpstr>
      <vt:lpstr>Diapositivo 97</vt:lpstr>
      <vt:lpstr>Diapositivo 98</vt:lpstr>
      <vt:lpstr>Diapositivo 99</vt:lpstr>
      <vt:lpstr>Diapositivo 100</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dc:creator>
  <cp:lastModifiedBy>i849</cp:lastModifiedBy>
  <cp:revision>103</cp:revision>
  <dcterms:created xsi:type="dcterms:W3CDTF">2014-02-16T17:07:08Z</dcterms:created>
  <dcterms:modified xsi:type="dcterms:W3CDTF">2021-10-25T10:11:33Z</dcterms:modified>
</cp:coreProperties>
</file>